
<file path=[Content_Types].xml><?xml version="1.0" encoding="utf-8"?>
<Types xmlns="http://schemas.openxmlformats.org/package/2006/content-types">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Lst>
  <p:sldSz cx="32397065" cy="21597620"/>
  <p:notesSz cx="21597620" cy="3239706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1" Type="http://schemas.openxmlformats.org/officeDocument/2006/relationships/package" Target="../embeddings/Workbook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900" b="0" i="0" u="none" strike="noStrike" kern="1200" baseline="0">
                <a:solidFill>
                  <a:srgbClr val="1A5276"/>
                </a:solidFill>
                <a:latin typeface="Arial" panose="020B0604020202020204"/>
                <a:ea typeface="+mn-ea"/>
                <a:cs typeface="+mn-cs"/>
              </a:defRPr>
            </a:pPr>
            <a:r>
              <a:rPr sz="900" b="0" i="0" u="none" strike="noStrike">
                <a:solidFill>
                  <a:srgbClr val="1A5276"/>
                </a:solidFill>
                <a:latin typeface="Arial" panose="020B0604020202020204"/>
              </a:rPr>
              <a:t>Distribution of Motivations (n=129, %)</a:t>
            </a:r>
            <a:endParaRPr sz="900" b="0" i="0" u="none" strike="noStrike">
              <a:solidFill>
                <a:srgbClr val="1A5276"/>
              </a:solidFill>
              <a:latin typeface="Arial" panose="020B0604020202020204"/>
            </a:endParaRPr>
          </a:p>
        </c:rich>
      </c:tx>
      <c:layout/>
      <c:overlay val="0"/>
    </c:title>
    <c:autoTitleDeleted val="0"/>
    <c:plotArea>
      <c:layout/>
      <c:barChart>
        <c:barDir val="bar"/>
        <c:grouping val="clustered"/>
        <c:varyColors val="0"/>
        <c:ser>
          <c:idx val="0"/>
          <c:order val="0"/>
          <c:tx>
            <c:strRef>
              <c:f>Sheet1!$B$1</c:f>
              <c:strCache>
                <c:ptCount val="1"/>
                <c:pt idx="0">
                  <c:v>Percentage</c:v>
                </c:pt>
              </c:strCache>
            </c:strRef>
          </c:tx>
          <c:spPr>
            <a:solidFill>
              <a:srgbClr val="2471A3"/>
            </a:solidFill>
            <a:effectLst/>
          </c:spPr>
          <c:invertIfNegative val="0"/>
          <c:dPt>
            <c:idx val="0"/>
            <c:invertIfNegative val="0"/>
            <c:bubble3D val="0"/>
            <c:spPr>
              <a:solidFill>
                <a:srgbClr val="2471A3"/>
              </a:solidFill>
              <a:effectLst/>
            </c:spPr>
          </c:dPt>
          <c:dPt>
            <c:idx val="1"/>
            <c:invertIfNegative val="0"/>
            <c:bubble3D val="0"/>
            <c:spPr>
              <a:solidFill>
                <a:srgbClr val="2471A3"/>
              </a:solidFill>
              <a:effectLst/>
            </c:spPr>
          </c:dPt>
          <c:dPt>
            <c:idx val="2"/>
            <c:invertIfNegative val="0"/>
            <c:bubble3D val="0"/>
            <c:spPr>
              <a:solidFill>
                <a:srgbClr val="16A085"/>
              </a:solidFill>
              <a:effectLst/>
            </c:spPr>
          </c:dPt>
          <c:dPt>
            <c:idx val="3"/>
            <c:invertIfNegative val="0"/>
            <c:bubble3D val="0"/>
            <c:spPr>
              <a:solidFill>
                <a:srgbClr val="2471A3"/>
              </a:solidFill>
              <a:effectLst/>
            </c:spPr>
          </c:dPt>
          <c:dPt>
            <c:idx val="4"/>
            <c:invertIfNegative val="0"/>
            <c:bubble3D val="0"/>
            <c:spPr>
              <a:solidFill>
                <a:srgbClr val="D68910"/>
              </a:solidFill>
              <a:effectLst/>
            </c:spPr>
          </c:dPt>
          <c:dPt>
            <c:idx val="5"/>
            <c:invertIfNegative val="0"/>
            <c:bubble3D val="0"/>
            <c:spPr>
              <a:solidFill>
                <a:srgbClr val="2471A3"/>
              </a:solidFill>
              <a:effectLst/>
            </c:spPr>
          </c:dPt>
          <c:dPt>
            <c:idx val="6"/>
            <c:invertIfNegative val="0"/>
            <c:bubble3D val="0"/>
            <c:spPr>
              <a:solidFill>
                <a:srgbClr val="7F8C8D"/>
              </a:solidFill>
              <a:effectLst/>
            </c:spPr>
          </c:dPt>
          <c:dPt>
            <c:idx val="7"/>
            <c:invertIfNegative val="0"/>
            <c:bubble3D val="0"/>
            <c:spPr>
              <a:solidFill>
                <a:srgbClr val="8E44AD"/>
              </a:solidFill>
              <a:effectLst/>
            </c:spPr>
          </c:dPt>
          <c:dPt>
            <c:idx val="8"/>
            <c:invertIfNegative val="0"/>
            <c:bubble3D val="0"/>
            <c:spPr>
              <a:solidFill>
                <a:srgbClr val="D68910"/>
              </a:solidFill>
              <a:effectLst/>
            </c:spPr>
          </c:dPt>
          <c:dLbls>
            <c:numFmt formatCode="#,##0" sourceLinked="0"/>
            <c:spPr>
              <a:noFill/>
              <a:ln>
                <a:noFill/>
              </a:ln>
              <a:effectLst/>
            </c:spPr>
            <c:txPr>
              <a:bodyPr rot="0" spcFirstLastPara="0" vertOverflow="ellipsis" vert="horz" wrap="square" lIns="38100" tIns="19050" rIns="38100" bIns="19050" anchor="ctr" anchorCtr="1"/>
              <a:lstStyle/>
              <a:p>
                <a:pPr>
                  <a:defRPr lang="zh-CN" sz="800" b="0" i="0" u="none" strike="noStrike" kern="1200" baseline="0">
                    <a:solidFill>
                      <a:srgbClr val="2C3E50"/>
                    </a:solidFill>
                    <a:latin typeface="Arial" panose="020B0604020202020204"/>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ext>
            </c:extLst>
          </c:dLbls>
          <c:cat>
            <c:strRef>
              <c:f>Sheet1!$A$2:$A$10</c:f>
              <c:strCache>
                <c:ptCount val="9"/>
                <c:pt idx="0">
                  <c:v>Talent/ability</c:v>
                </c:pt>
                <c:pt idx="1">
                  <c:v>Personality/values</c:v>
                </c:pt>
                <c:pt idx="2">
                  <c:v>Appearance</c:v>
                </c:pt>
                <c:pt idx="3">
                  <c:v>Growth story</c:v>
                </c:pt>
                <c:pt idx="4">
                  <c:v>Emotional comfort</c:v>
                </c:pt>
                <c:pt idx="5">
                  <c:v>Social influence</c:v>
                </c:pt>
                <c:pt idx="6">
                  <c:v>Media influence</c:v>
                </c:pt>
                <c:pt idx="7">
                  <c:v>Social needs</c:v>
                </c:pt>
                <c:pt idx="8">
                  <c:v>Escapism</c:v>
                </c:pt>
              </c:strCache>
            </c:strRef>
          </c:cat>
          <c:val>
            <c:numRef>
              <c:f>Sheet1!$B$2:$B$10</c:f>
              <c:numCache>
                <c:formatCode>General</c:formatCode>
                <c:ptCount val="9"/>
                <c:pt idx="0">
                  <c:v>89.9</c:v>
                </c:pt>
                <c:pt idx="1">
                  <c:v>83</c:v>
                </c:pt>
                <c:pt idx="2">
                  <c:v>69.8</c:v>
                </c:pt>
                <c:pt idx="3">
                  <c:v>47.3</c:v>
                </c:pt>
                <c:pt idx="4">
                  <c:v>40.3</c:v>
                </c:pt>
                <c:pt idx="5">
                  <c:v>32.6</c:v>
                </c:pt>
                <c:pt idx="6">
                  <c:v>13.2</c:v>
                </c:pt>
                <c:pt idx="7">
                  <c:v>11.6</c:v>
                </c:pt>
                <c:pt idx="8">
                  <c:v>9.3</c:v>
                </c:pt>
              </c:numCache>
            </c:numRef>
          </c:val>
        </c:ser>
        <c:dLbls>
          <c:showLegendKey val="0"/>
          <c:showVal val="1"/>
          <c:showCatName val="0"/>
          <c:showSerName val="0"/>
          <c:showPercent val="0"/>
          <c:showBubbleSize val="0"/>
        </c:dLbls>
        <c:gapWidth val="150"/>
        <c:overlap val="0"/>
        <c:axId val="2094734554"/>
        <c:axId val="2094734552"/>
      </c:barChart>
      <c:catAx>
        <c:axId val="2094734554"/>
        <c:scaling>
          <c:orientation val="minMax"/>
        </c:scaling>
        <c:delete val="0"/>
        <c:axPos val="l"/>
        <c:numFmt formatCode="General" sourceLinked="1"/>
        <c:majorTickMark val="out"/>
        <c:minorTickMark val="none"/>
        <c:tickLblPos val="nextTo"/>
        <c:spPr>
          <a:ln w="12700" cap="flat" cmpd="sng" algn="ctr">
            <a:solidFill>
              <a:srgbClr val="888888"/>
            </a:solidFill>
            <a:prstDash val="solid"/>
            <a:round/>
          </a:ln>
        </c:spPr>
        <c:txPr>
          <a:bodyPr rot="-60000000" spcFirstLastPara="0" vertOverflow="ellipsis" vert="horz" wrap="square" anchor="ctr" anchorCtr="1"/>
          <a:lstStyle/>
          <a:p>
            <a:pPr>
              <a:defRPr lang="zh-CN" sz="800" b="0" i="0" u="none" strike="noStrike" kern="1200" baseline="0">
                <a:solidFill>
                  <a:srgbClr val="2C3E50"/>
                </a:solidFill>
                <a:latin typeface="Arial" panose="020B0604020202020204"/>
                <a:ea typeface="+mn-ea"/>
                <a:cs typeface="+mn-cs"/>
              </a:defRPr>
            </a:pPr>
          </a:p>
        </c:txPr>
        <c:crossAx val="2094734552"/>
        <c:crosses val="autoZero"/>
        <c:auto val="1"/>
        <c:lblAlgn val="ctr"/>
        <c:lblOffset val="100"/>
        <c:noMultiLvlLbl val="1"/>
      </c:catAx>
      <c:valAx>
        <c:axId val="2094734552"/>
        <c:scaling>
          <c:orientation val="minMax"/>
          <c:max val="100"/>
        </c:scaling>
        <c:delete val="1"/>
        <c:axPos val="b"/>
        <c:numFmt formatCode="General" sourceLinked="0"/>
        <c:majorTickMark val="out"/>
        <c:minorTickMark val="none"/>
        <c:tickLblPos val="low"/>
        <c:txPr>
          <a:bodyPr rot="-60000000" spcFirstLastPara="0" vertOverflow="ellipsis" vert="horz" wrap="square" anchor="ctr" anchorCtr="1"/>
          <a:lstStyle/>
          <a:p>
            <a:pPr>
              <a:defRPr lang="zh-CN" sz="1200" b="0" i="0" u="none" strike="noStrike" kern="1200" baseline="0">
                <a:solidFill>
                  <a:srgbClr val="000000"/>
                </a:solidFill>
                <a:latin typeface="Arial" panose="020B0604020202020204"/>
                <a:ea typeface="+mn-ea"/>
                <a:cs typeface="+mn-cs"/>
              </a:defRPr>
            </a:pPr>
          </a:p>
        </c:txPr>
        <c:crossAx val="2094734554"/>
        <c:crosses val="autoZero"/>
        <c:crossBetween val="between"/>
      </c:valAx>
      <c:spPr>
        <a:noFill/>
        <a:ln>
          <a:noFill/>
        </a:ln>
        <a:effectLst/>
      </c:spPr>
    </c:plotArea>
    <c:plotVisOnly val="1"/>
    <c:dispBlanksAs val="span"/>
    <c:showDLblsOverMax val="0"/>
    <c:extLst>
      <c:ext uri="{0b15fc19-7d7d-44ad-8c2d-2c3a37ce22c3}">
        <chartProps xmlns="https://web.wps.cn/et/2018/main" chartId="{8a6f7cd3-550f-45a0-862d-5045de057998}"/>
      </c:ext>
    </c:extLst>
  </c:chart>
  <c:spPr>
    <a:solidFill>
      <a:srgbClr val="FFFFFF">
        <a:alpha val="40000"/>
      </a:srgbClr>
    </a:solid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900" b="0" i="0" u="none" strike="noStrike" kern="1200" baseline="0">
                <a:solidFill>
                  <a:srgbClr val="1A5276"/>
                </a:solidFill>
                <a:latin typeface="Arial" panose="020B0604020202020204"/>
                <a:ea typeface="+mn-ea"/>
                <a:cs typeface="+mn-cs"/>
              </a:defRPr>
            </a:pPr>
            <a:r>
              <a:rPr sz="900" b="0" i="0" u="none" strike="noStrike">
                <a:solidFill>
                  <a:srgbClr val="1A5276"/>
                </a:solidFill>
                <a:latin typeface="Arial" panose="020B0604020202020204"/>
              </a:rPr>
              <a:t>Impact Dimension Ratings (Likert 1-5)</a:t>
            </a:r>
            <a:endParaRPr sz="900" b="0" i="0" u="none" strike="noStrike">
              <a:solidFill>
                <a:srgbClr val="1A5276"/>
              </a:solidFill>
              <a:latin typeface="Arial" panose="020B0604020202020204"/>
            </a:endParaRPr>
          </a:p>
        </c:rich>
      </c:tx>
      <c:layout/>
      <c:overlay val="0"/>
    </c:title>
    <c:autoTitleDeleted val="0"/>
    <c:plotArea>
      <c:layout/>
      <c:barChart>
        <c:barDir val="bar"/>
        <c:grouping val="clustered"/>
        <c:varyColors val="0"/>
        <c:ser>
          <c:idx val="0"/>
          <c:order val="0"/>
          <c:tx>
            <c:strRef>
              <c:f>Sheet1!$B$1</c:f>
              <c:strCache>
                <c:ptCount val="1"/>
                <c:pt idx="0">
                  <c:v>Mean (1-5)</c:v>
                </c:pt>
              </c:strCache>
            </c:strRef>
          </c:tx>
          <c:spPr>
            <a:solidFill>
              <a:srgbClr val="C0392B"/>
            </a:solidFill>
            <a:effectLst/>
          </c:spPr>
          <c:invertIfNegative val="0"/>
          <c:dPt>
            <c:idx val="0"/>
            <c:invertIfNegative val="0"/>
            <c:bubble3D val="0"/>
            <c:spPr>
              <a:solidFill>
                <a:srgbClr val="C0392B"/>
              </a:solidFill>
              <a:effectLst/>
            </c:spPr>
          </c:dPt>
          <c:dPt>
            <c:idx val="1"/>
            <c:invertIfNegative val="0"/>
            <c:bubble3D val="0"/>
            <c:spPr>
              <a:solidFill>
                <a:srgbClr val="27AE60"/>
              </a:solidFill>
              <a:effectLst/>
            </c:spPr>
          </c:dPt>
          <c:dPt>
            <c:idx val="2"/>
            <c:invertIfNegative val="0"/>
            <c:bubble3D val="0"/>
            <c:spPr>
              <a:solidFill>
                <a:srgbClr val="2E86C1"/>
              </a:solidFill>
              <a:effectLst/>
            </c:spPr>
          </c:dPt>
          <c:dPt>
            <c:idx val="3"/>
            <c:invertIfNegative val="0"/>
            <c:bubble3D val="0"/>
            <c:spPr>
              <a:solidFill>
                <a:srgbClr val="E67E22"/>
              </a:solidFill>
              <a:effectLst/>
            </c:spPr>
          </c:dPt>
          <c:dLbls>
            <c:numFmt formatCode="#,##0" sourceLinked="0"/>
            <c:spPr>
              <a:noFill/>
              <a:ln>
                <a:noFill/>
              </a:ln>
              <a:effectLst/>
            </c:spPr>
            <c:txPr>
              <a:bodyPr rot="0" spcFirstLastPara="0" vertOverflow="ellipsis" vert="horz" wrap="square" lIns="38100" tIns="19050" rIns="38100" bIns="19050" anchor="ctr" anchorCtr="1"/>
              <a:lstStyle/>
              <a:p>
                <a:pPr>
                  <a:defRPr lang="zh-CN" sz="800" b="0" i="0" u="none" strike="noStrike" kern="1200" baseline="0">
                    <a:solidFill>
                      <a:srgbClr val="2C3E50"/>
                    </a:solidFill>
                    <a:latin typeface="Arial" panose="020B0604020202020204"/>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ext>
            </c:extLst>
          </c:dLbls>
          <c:cat>
            <c:strRef>
              <c:f>Sheet1!$A$2:$A$5</c:f>
              <c:strCache>
                <c:ptCount val="4"/>
                <c:pt idx="0">
                  <c:v>Excessive worship
distorts values</c:v>
                </c:pt>
                <c:pt idx="1">
                  <c:v>Relieves stress,
provides comfort</c:v>
                </c:pt>
                <c:pt idx="2">
                  <c:v>Helps learn
new skills</c:v>
                </c:pt>
                <c:pt idx="3">
                  <c:v>Takes up study
&amp; rest time</c:v>
                </c:pt>
              </c:strCache>
            </c:strRef>
          </c:cat>
          <c:val>
            <c:numRef>
              <c:f>Sheet1!$B$2:$B$5</c:f>
              <c:numCache>
                <c:formatCode>General</c:formatCode>
                <c:ptCount val="4"/>
                <c:pt idx="0">
                  <c:v>3.99</c:v>
                </c:pt>
                <c:pt idx="1">
                  <c:v>2.83</c:v>
                </c:pt>
                <c:pt idx="2">
                  <c:v>2.78</c:v>
                </c:pt>
                <c:pt idx="3">
                  <c:v>2.46</c:v>
                </c:pt>
              </c:numCache>
            </c:numRef>
          </c:val>
        </c:ser>
        <c:dLbls>
          <c:showLegendKey val="0"/>
          <c:showVal val="1"/>
          <c:showCatName val="0"/>
          <c:showSerName val="0"/>
          <c:showPercent val="0"/>
          <c:showBubbleSize val="0"/>
        </c:dLbls>
        <c:gapWidth val="150"/>
        <c:overlap val="0"/>
        <c:axId val="2094734554"/>
        <c:axId val="2094734552"/>
      </c:barChart>
      <c:catAx>
        <c:axId val="2094734554"/>
        <c:scaling>
          <c:orientation val="minMax"/>
        </c:scaling>
        <c:delete val="0"/>
        <c:axPos val="l"/>
        <c:numFmt formatCode="General" sourceLinked="1"/>
        <c:majorTickMark val="out"/>
        <c:minorTickMark val="none"/>
        <c:tickLblPos val="nextTo"/>
        <c:spPr>
          <a:ln w="12700" cap="flat" cmpd="sng" algn="ctr">
            <a:solidFill>
              <a:srgbClr val="888888"/>
            </a:solidFill>
            <a:prstDash val="solid"/>
            <a:round/>
          </a:ln>
        </c:spPr>
        <c:txPr>
          <a:bodyPr rot="-60000000" spcFirstLastPara="0" vertOverflow="ellipsis" vert="horz" wrap="square" anchor="ctr" anchorCtr="1"/>
          <a:lstStyle/>
          <a:p>
            <a:pPr>
              <a:defRPr lang="zh-CN" sz="750" b="0" i="0" u="none" strike="noStrike" kern="1200" baseline="0">
                <a:solidFill>
                  <a:srgbClr val="2C3E50"/>
                </a:solidFill>
                <a:latin typeface="Arial" panose="020B0604020202020204"/>
                <a:ea typeface="+mn-ea"/>
                <a:cs typeface="+mn-cs"/>
              </a:defRPr>
            </a:pPr>
          </a:p>
        </c:txPr>
        <c:crossAx val="2094734552"/>
        <c:crosses val="autoZero"/>
        <c:auto val="1"/>
        <c:lblAlgn val="ctr"/>
        <c:lblOffset val="100"/>
        <c:noMultiLvlLbl val="1"/>
      </c:catAx>
      <c:valAx>
        <c:axId val="2094734552"/>
        <c:scaling>
          <c:orientation val="minMax"/>
          <c:max val="5"/>
        </c:scaling>
        <c:delete val="1"/>
        <c:axPos val="b"/>
        <c:numFmt formatCode="General" sourceLinked="0"/>
        <c:majorTickMark val="out"/>
        <c:minorTickMark val="none"/>
        <c:tickLblPos val="low"/>
        <c:txPr>
          <a:bodyPr rot="-60000000" spcFirstLastPara="0" vertOverflow="ellipsis" vert="horz" wrap="square" anchor="ctr" anchorCtr="1"/>
          <a:lstStyle/>
          <a:p>
            <a:pPr>
              <a:defRPr lang="zh-CN" sz="1200" b="0" i="0" u="none" strike="noStrike" kern="1200" baseline="0">
                <a:solidFill>
                  <a:srgbClr val="000000"/>
                </a:solidFill>
                <a:latin typeface="Arial" panose="020B0604020202020204"/>
                <a:ea typeface="+mn-ea"/>
                <a:cs typeface="+mn-cs"/>
              </a:defRPr>
            </a:pPr>
          </a:p>
        </c:txPr>
        <c:crossAx val="2094734554"/>
        <c:crosses val="autoZero"/>
        <c:crossBetween val="between"/>
      </c:valAx>
      <c:spPr>
        <a:noFill/>
        <a:ln>
          <a:noFill/>
        </a:ln>
        <a:effectLst/>
      </c:spPr>
    </c:plotArea>
    <c:plotVisOnly val="1"/>
    <c:dispBlanksAs val="span"/>
    <c:showDLblsOverMax val="0"/>
    <c:extLst>
      <c:ext uri="{0b15fc19-7d7d-44ad-8c2d-2c3a37ce22c3}">
        <chartProps xmlns="https://web.wps.cn/et/2018/main" chartId="{fd87025e-d2a4-4799-8844-d79ec608957a}"/>
      </c:ext>
    </c:extLst>
  </c:chart>
  <c:spPr>
    <a:solidFill>
      <a:srgbClr val="FFFFFF">
        <a:alpha val="40000"/>
      </a:srgbClr>
    </a:solid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800" b="0" i="0" u="none" strike="noStrike" kern="1200" baseline="0">
                <a:solidFill>
                  <a:srgbClr val="1A5276"/>
                </a:solidFill>
                <a:latin typeface="Arial" panose="020B0604020202020204"/>
                <a:ea typeface="+mn-ea"/>
                <a:cs typeface="+mn-cs"/>
              </a:defRPr>
            </a:pPr>
            <a:r>
              <a:rPr sz="800" b="0" i="0" u="none" strike="noStrike">
                <a:solidFill>
                  <a:srgbClr val="1A5276"/>
                </a:solidFill>
                <a:latin typeface="Arial" panose="020B0604020202020204"/>
              </a:rPr>
              <a:t>Idol-having (n=129)</a:t>
            </a:r>
            <a:endParaRPr sz="800" b="0" i="0" u="none" strike="noStrike">
              <a:solidFill>
                <a:srgbClr val="1A5276"/>
              </a:solidFill>
              <a:latin typeface="Arial" panose="020B0604020202020204"/>
            </a:endParaRPr>
          </a:p>
        </c:rich>
      </c:tx>
      <c:layout/>
      <c:overlay val="0"/>
    </c:title>
    <c:autoTitleDeleted val="0"/>
    <c:plotArea>
      <c:layout/>
      <c:doughnutChart>
        <c:varyColors val="1"/>
        <c:ser>
          <c:idx val="0"/>
          <c:order val="0"/>
          <c:tx>
            <c:strRef>
              <c:f>Sheet1!$B$1</c:f>
              <c:strCache>
                <c:ptCount val="1"/>
                <c:pt idx="0">
                  <c:v>Impact</c:v>
                </c:pt>
              </c:strCache>
            </c:strRef>
          </c:tx>
          <c:spPr>
            <a:solidFill>
              <a:schemeClr val="accent1"/>
            </a:solidFill>
            <a:ln w="9525" cap="flat">
              <a:solidFill>
                <a:srgbClr val="F9F9F9"/>
              </a:solidFill>
              <a:prstDash val="solid"/>
              <a:round/>
            </a:ln>
            <a:effectLst/>
          </c:spPr>
          <c:explosion val="0"/>
          <c:dPt>
            <c:idx val="0"/>
            <c:bubble3D val="0"/>
            <c:spPr>
              <a:solidFill>
                <a:srgbClr val="C0392B"/>
              </a:solidFill>
              <a:effectLst/>
            </c:spPr>
          </c:dPt>
          <c:dPt>
            <c:idx val="1"/>
            <c:bubble3D val="0"/>
            <c:spPr>
              <a:solidFill>
                <a:srgbClr val="E67E22"/>
              </a:solidFill>
              <a:effectLst/>
            </c:spPr>
          </c:dPt>
          <c:dPt>
            <c:idx val="2"/>
            <c:bubble3D val="0"/>
            <c:spPr>
              <a:solidFill>
                <a:srgbClr val="95A5A6"/>
              </a:solidFill>
              <a:effectLst/>
            </c:spPr>
          </c:dPt>
          <c:dPt>
            <c:idx val="3"/>
            <c:bubble3D val="0"/>
            <c:spPr>
              <a:solidFill>
                <a:srgbClr val="3498DB"/>
              </a:solidFill>
              <a:effectLst/>
            </c:spPr>
          </c:dPt>
          <c:dPt>
            <c:idx val="4"/>
            <c:bubble3D val="0"/>
            <c:spPr>
              <a:solidFill>
                <a:srgbClr val="27AE60"/>
              </a:solidFill>
              <a:effectLst/>
            </c:spPr>
          </c:dPt>
          <c:dLbls>
            <c:dLbl>
              <c:idx val="0"/>
              <c:layout/>
              <c:numFmt formatCode="0%" sourceLinked="0"/>
              <c:spPr>
                <a:noFill/>
                <a:ln>
                  <a:noFill/>
                </a:ln>
                <a:effectLst/>
              </c:spPr>
              <c:txPr>
                <a:bodyPr rot="0" spcFirstLastPara="0" vertOverflow="ellipsis" vert="horz" wrap="square" lIns="38100" tIns="19050" rIns="38100" bIns="19050" anchor="ctr" anchorCtr="1"/>
                <a:lstStyle/>
                <a:p>
                  <a:pPr>
                    <a:defRPr lang="zh-CN" sz="700" b="0" i="0" u="none" strike="noStrike" kern="1200" baseline="0">
                      <a:solidFill>
                        <a:srgbClr val="FFFFFF"/>
                      </a:solidFill>
                      <a:latin typeface="Arial" panose="020B0604020202020204"/>
                      <a:ea typeface="+mn-ea"/>
                      <a:cs typeface="+mn-cs"/>
                    </a:defRPr>
                  </a:pPr>
                </a:p>
              </c:txPr>
              <c:showLegendKey val="0"/>
              <c:showVal val="0"/>
              <c:showCatName val="0"/>
              <c:showSerName val="0"/>
              <c:showPercent val="1"/>
              <c:showBubbleSize val="0"/>
              <c:extLst>
                <c:ext xmlns:c15="http://schemas.microsoft.com/office/drawing/2012/chart" uri="{CE6537A1-D6FC-4f65-9D91-7224C49458BB}"/>
              </c:extLst>
            </c:dLbl>
            <c:dLbl>
              <c:idx val="1"/>
              <c:layout/>
              <c:numFmt formatCode="0%" sourceLinked="0"/>
              <c:spPr>
                <a:noFill/>
                <a:ln>
                  <a:noFill/>
                </a:ln>
                <a:effectLst/>
              </c:spPr>
              <c:txPr>
                <a:bodyPr rot="0" spcFirstLastPara="0" vertOverflow="ellipsis" vert="horz" wrap="square" lIns="38100" tIns="19050" rIns="38100" bIns="19050" anchor="ctr" anchorCtr="1"/>
                <a:lstStyle/>
                <a:p>
                  <a:pPr>
                    <a:defRPr lang="zh-CN" sz="700" b="0" i="0" u="none" strike="noStrike" kern="1200" baseline="0">
                      <a:solidFill>
                        <a:srgbClr val="FFFFFF"/>
                      </a:solidFill>
                      <a:latin typeface="Arial" panose="020B0604020202020204"/>
                      <a:ea typeface="+mn-ea"/>
                      <a:cs typeface="+mn-cs"/>
                    </a:defRPr>
                  </a:pPr>
                </a:p>
              </c:txPr>
              <c:showLegendKey val="0"/>
              <c:showVal val="0"/>
              <c:showCatName val="0"/>
              <c:showSerName val="0"/>
              <c:showPercent val="1"/>
              <c:showBubbleSize val="0"/>
              <c:extLst>
                <c:ext xmlns:c15="http://schemas.microsoft.com/office/drawing/2012/chart" uri="{CE6537A1-D6FC-4f65-9D91-7224C49458BB}"/>
              </c:extLst>
            </c:dLbl>
            <c:dLbl>
              <c:idx val="2"/>
              <c:layout/>
              <c:numFmt formatCode="0%" sourceLinked="0"/>
              <c:spPr>
                <a:noFill/>
                <a:ln>
                  <a:noFill/>
                </a:ln>
                <a:effectLst/>
              </c:spPr>
              <c:txPr>
                <a:bodyPr rot="0" spcFirstLastPara="0" vertOverflow="ellipsis" vert="horz" wrap="square" lIns="38100" tIns="19050" rIns="38100" bIns="19050" anchor="ctr" anchorCtr="1"/>
                <a:lstStyle/>
                <a:p>
                  <a:pPr>
                    <a:defRPr lang="zh-CN" sz="700" b="0" i="0" u="none" strike="noStrike" kern="1200" baseline="0">
                      <a:solidFill>
                        <a:srgbClr val="FFFFFF"/>
                      </a:solidFill>
                      <a:latin typeface="Arial" panose="020B0604020202020204"/>
                      <a:ea typeface="+mn-ea"/>
                      <a:cs typeface="+mn-cs"/>
                    </a:defRPr>
                  </a:pPr>
                </a:p>
              </c:txPr>
              <c:showLegendKey val="0"/>
              <c:showVal val="0"/>
              <c:showCatName val="0"/>
              <c:showSerName val="0"/>
              <c:showPercent val="1"/>
              <c:showBubbleSize val="0"/>
              <c:extLst>
                <c:ext xmlns:c15="http://schemas.microsoft.com/office/drawing/2012/chart" uri="{CE6537A1-D6FC-4f65-9D91-7224C49458BB}"/>
              </c:extLst>
            </c:dLbl>
            <c:dLbl>
              <c:idx val="3"/>
              <c:layout/>
              <c:numFmt formatCode="0%" sourceLinked="0"/>
              <c:spPr>
                <a:noFill/>
                <a:ln>
                  <a:noFill/>
                </a:ln>
                <a:effectLst/>
              </c:spPr>
              <c:txPr>
                <a:bodyPr rot="0" spcFirstLastPara="0" vertOverflow="ellipsis" vert="horz" wrap="square" lIns="38100" tIns="19050" rIns="38100" bIns="19050" anchor="ctr" anchorCtr="1"/>
                <a:lstStyle/>
                <a:p>
                  <a:pPr>
                    <a:defRPr lang="zh-CN" sz="700" b="0" i="0" u="none" strike="noStrike" kern="1200" baseline="0">
                      <a:solidFill>
                        <a:srgbClr val="FFFFFF"/>
                      </a:solidFill>
                      <a:latin typeface="Arial" panose="020B0604020202020204"/>
                      <a:ea typeface="+mn-ea"/>
                      <a:cs typeface="+mn-cs"/>
                    </a:defRPr>
                  </a:pPr>
                </a:p>
              </c:txPr>
              <c:showLegendKey val="0"/>
              <c:showVal val="0"/>
              <c:showCatName val="0"/>
              <c:showSerName val="0"/>
              <c:showPercent val="1"/>
              <c:showBubbleSize val="0"/>
              <c:extLst>
                <c:ext xmlns:c15="http://schemas.microsoft.com/office/drawing/2012/chart" uri="{CE6537A1-D6FC-4f65-9D91-7224C49458BB}"/>
              </c:extLst>
            </c:dLbl>
            <c:dLbl>
              <c:idx val="4"/>
              <c:layout/>
              <c:numFmt formatCode="0%" sourceLinked="0"/>
              <c:spPr>
                <a:noFill/>
                <a:ln>
                  <a:noFill/>
                </a:ln>
                <a:effectLst/>
              </c:spPr>
              <c:txPr>
                <a:bodyPr rot="0" spcFirstLastPara="0" vertOverflow="ellipsis" vert="horz" wrap="square" lIns="38100" tIns="19050" rIns="38100" bIns="19050" anchor="ctr" anchorCtr="1"/>
                <a:lstStyle/>
                <a:p>
                  <a:pPr>
                    <a:defRPr lang="zh-CN" sz="700" b="0" i="0" u="none" strike="noStrike" kern="1200" baseline="0">
                      <a:solidFill>
                        <a:srgbClr val="FFFFFF"/>
                      </a:solidFill>
                      <a:latin typeface="Arial" panose="020B0604020202020204"/>
                      <a:ea typeface="+mn-ea"/>
                      <a:cs typeface="+mn-cs"/>
                    </a:defRPr>
                  </a:pPr>
                </a:p>
              </c:txPr>
              <c:showLegendKey val="0"/>
              <c:showVal val="0"/>
              <c:showCatName val="0"/>
              <c:showSerName val="0"/>
              <c:showPercent val="1"/>
              <c:showBubbleSize val="0"/>
              <c:extLst>
                <c:ext xmlns:c15="http://schemas.microsoft.com/office/drawing/2012/chart" uri="{CE6537A1-D6FC-4f65-9D91-7224C49458BB}"/>
              </c:extLst>
            </c:dLbl>
            <c:numFmt formatCode="0%" sourceLinked="0"/>
            <c:spPr>
              <a:noFill/>
              <a:ln>
                <a:noFill/>
              </a:ln>
              <a:effectLst/>
            </c:spPr>
            <c:txPr>
              <a:bodyPr rot="0" spcFirstLastPara="0" vertOverflow="ellipsis" vert="horz" wrap="square" lIns="38100" tIns="19050" rIns="38100" bIns="19050" anchor="ctr" anchorCtr="1"/>
              <a:lstStyle/>
              <a:p>
                <a:pPr>
                  <a:defRPr lang="zh-CN" sz="1800" b="0" i="0" u="none" strike="noStrike" kern="1200" baseline="0">
                    <a:solidFill>
                      <a:srgbClr val="000000"/>
                    </a:solidFill>
                    <a:latin typeface="Arial" panose="020B0604020202020204"/>
                    <a:ea typeface="+mn-ea"/>
                    <a:cs typeface="+mn-cs"/>
                  </a:defRPr>
                </a:pPr>
              </a:p>
            </c:txPr>
            <c:showLegendKey val="0"/>
            <c:showVal val="0"/>
            <c:showCatName val="1"/>
            <c:showSerName val="0"/>
            <c:showPercent val="1"/>
            <c:showBubbleSize val="0"/>
            <c:showLeaderLines val="0"/>
            <c:extLst>
              <c:ext xmlns:c15="http://schemas.microsoft.com/office/drawing/2012/chart" uri="{CE6537A1-D6FC-4f65-9D91-7224C49458BB}">
                <c15:layout/>
                <c15:showLeaderLines val="0"/>
                <c15:leaderLines/>
              </c:ext>
            </c:extLst>
          </c:dLbls>
          <c:cat>
            <c:strRef>
              <c:f>Sheet1!$A$2:$A$6</c:f>
              <c:strCache>
                <c:ptCount val="5"/>
                <c:pt idx="0">
                  <c:v>Severely damaging</c:v>
                </c:pt>
                <c:pt idx="1">
                  <c:v>Somewhat negative</c:v>
                </c:pt>
                <c:pt idx="2">
                  <c:v>Indifferent</c:v>
                </c:pt>
                <c:pt idx="3">
                  <c:v>Neutral</c:v>
                </c:pt>
                <c:pt idx="4">
                  <c:v>Positive</c:v>
                </c:pt>
              </c:strCache>
            </c:strRef>
          </c:cat>
          <c:val>
            <c:numRef>
              <c:f>Sheet1!$B$2:$B$6</c:f>
              <c:numCache>
                <c:formatCode>General</c:formatCode>
                <c:ptCount val="5"/>
                <c:pt idx="0">
                  <c:v>46.5</c:v>
                </c:pt>
                <c:pt idx="1">
                  <c:v>24</c:v>
                </c:pt>
                <c:pt idx="2">
                  <c:v>16.3</c:v>
                </c:pt>
                <c:pt idx="3">
                  <c:v>9.3</c:v>
                </c:pt>
                <c:pt idx="4">
                  <c:v>3.9</c:v>
                </c:pt>
              </c:numCache>
            </c:numRef>
          </c:val>
        </c:ser>
        <c:dLbls>
          <c:showLegendKey val="0"/>
          <c:showVal val="0"/>
          <c:showCatName val="1"/>
          <c:showSerName val="0"/>
          <c:showPercent val="1"/>
          <c:showBubbleSize val="0"/>
          <c:showLeaderLines val="1"/>
        </c:dLbls>
        <c:firstSliceAng val="0"/>
        <c:holeSize val="50"/>
      </c:doughnutChart>
      <c:spPr>
        <a:noFill/>
        <a:ln>
          <a:noFill/>
        </a:ln>
        <a:effectLst/>
      </c:spPr>
    </c:plotArea>
    <c:plotVisOnly val="1"/>
    <c:dispBlanksAs val="span"/>
    <c:showDLblsOverMax val="0"/>
    <c:extLst>
      <c:ext uri="{0b15fc19-7d7d-44ad-8c2d-2c3a37ce22c3}">
        <chartProps xmlns="https://web.wps.cn/et/2018/main" chartId="{e451c154-1cb5-4a74-9b64-0adecaca1321}"/>
      </c:ext>
    </c:extLst>
  </c:chart>
  <c:spPr>
    <a:solidFill>
      <a:srgbClr val="FFFFFF">
        <a:alpha val="20000"/>
      </a:srgbClr>
    </a:solidFill>
    <a:ln>
      <a:noFill/>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800" b="0" i="0" u="none" strike="noStrike" kern="1200" baseline="0">
                <a:solidFill>
                  <a:srgbClr val="1A5276"/>
                </a:solidFill>
                <a:latin typeface="Arial" panose="020B0604020202020204"/>
                <a:ea typeface="+mn-ea"/>
                <a:cs typeface="+mn-cs"/>
              </a:defRPr>
            </a:pPr>
            <a:r>
              <a:rPr sz="800" b="0" i="0" u="none" strike="noStrike">
                <a:solidFill>
                  <a:srgbClr val="1A5276"/>
                </a:solidFill>
                <a:latin typeface="Arial" panose="020B0604020202020204"/>
              </a:rPr>
              <a:t>Non-idol (n=64)</a:t>
            </a:r>
            <a:endParaRPr sz="800" b="0" i="0" u="none" strike="noStrike">
              <a:solidFill>
                <a:srgbClr val="1A5276"/>
              </a:solidFill>
              <a:latin typeface="Arial" panose="020B0604020202020204"/>
            </a:endParaRPr>
          </a:p>
        </c:rich>
      </c:tx>
      <c:layout/>
      <c:overlay val="0"/>
    </c:title>
    <c:autoTitleDeleted val="0"/>
    <c:plotArea>
      <c:layout/>
      <c:doughnutChart>
        <c:varyColors val="1"/>
        <c:ser>
          <c:idx val="0"/>
          <c:order val="0"/>
          <c:tx>
            <c:strRef>
              <c:f>Sheet1!$B$1</c:f>
              <c:strCache>
                <c:ptCount val="1"/>
                <c:pt idx="0">
                  <c:v>Impact</c:v>
                </c:pt>
              </c:strCache>
            </c:strRef>
          </c:tx>
          <c:spPr>
            <a:solidFill>
              <a:schemeClr val="accent1"/>
            </a:solidFill>
            <a:ln w="9525" cap="flat">
              <a:solidFill>
                <a:srgbClr val="F9F9F9"/>
              </a:solidFill>
              <a:prstDash val="solid"/>
              <a:round/>
            </a:ln>
            <a:effectLst/>
          </c:spPr>
          <c:explosion val="0"/>
          <c:dPt>
            <c:idx val="0"/>
            <c:bubble3D val="0"/>
            <c:spPr>
              <a:solidFill>
                <a:srgbClr val="C0392B"/>
              </a:solidFill>
              <a:effectLst/>
            </c:spPr>
          </c:dPt>
          <c:dPt>
            <c:idx val="1"/>
            <c:bubble3D val="0"/>
            <c:spPr>
              <a:solidFill>
                <a:srgbClr val="E67E22"/>
              </a:solidFill>
              <a:effectLst/>
            </c:spPr>
          </c:dPt>
          <c:dPt>
            <c:idx val="2"/>
            <c:bubble3D val="0"/>
            <c:spPr>
              <a:solidFill>
                <a:srgbClr val="95A5A6"/>
              </a:solidFill>
              <a:effectLst/>
            </c:spPr>
          </c:dPt>
          <c:dPt>
            <c:idx val="3"/>
            <c:bubble3D val="0"/>
            <c:spPr>
              <a:solidFill>
                <a:srgbClr val="3498DB"/>
              </a:solidFill>
              <a:effectLst/>
            </c:spPr>
          </c:dPt>
          <c:dPt>
            <c:idx val="4"/>
            <c:bubble3D val="0"/>
            <c:spPr>
              <a:solidFill>
                <a:srgbClr val="27AE60"/>
              </a:solidFill>
              <a:effectLst/>
            </c:spPr>
          </c:dPt>
          <c:dLbls>
            <c:dLbl>
              <c:idx val="0"/>
              <c:layout/>
              <c:numFmt formatCode="0%" sourceLinked="0"/>
              <c:spPr>
                <a:noFill/>
                <a:ln>
                  <a:noFill/>
                </a:ln>
                <a:effectLst/>
              </c:spPr>
              <c:txPr>
                <a:bodyPr rot="0" spcFirstLastPara="0" vertOverflow="ellipsis" vert="horz" wrap="square" lIns="38100" tIns="19050" rIns="38100" bIns="19050" anchor="ctr" anchorCtr="1"/>
                <a:lstStyle/>
                <a:p>
                  <a:pPr>
                    <a:defRPr lang="zh-CN" sz="700" b="0" i="0" u="none" strike="noStrike" kern="1200" baseline="0">
                      <a:solidFill>
                        <a:srgbClr val="FFFFFF"/>
                      </a:solidFill>
                      <a:latin typeface="Arial" panose="020B0604020202020204"/>
                      <a:ea typeface="+mn-ea"/>
                      <a:cs typeface="+mn-cs"/>
                    </a:defRPr>
                  </a:pPr>
                </a:p>
              </c:txPr>
              <c:showLegendKey val="0"/>
              <c:showVal val="0"/>
              <c:showCatName val="0"/>
              <c:showSerName val="0"/>
              <c:showPercent val="1"/>
              <c:showBubbleSize val="0"/>
              <c:extLst>
                <c:ext xmlns:c15="http://schemas.microsoft.com/office/drawing/2012/chart" uri="{CE6537A1-D6FC-4f65-9D91-7224C49458BB}"/>
              </c:extLst>
            </c:dLbl>
            <c:dLbl>
              <c:idx val="1"/>
              <c:layout/>
              <c:numFmt formatCode="0%" sourceLinked="0"/>
              <c:spPr>
                <a:noFill/>
                <a:ln>
                  <a:noFill/>
                </a:ln>
                <a:effectLst/>
              </c:spPr>
              <c:txPr>
                <a:bodyPr rot="0" spcFirstLastPara="0" vertOverflow="ellipsis" vert="horz" wrap="square" lIns="38100" tIns="19050" rIns="38100" bIns="19050" anchor="ctr" anchorCtr="1"/>
                <a:lstStyle/>
                <a:p>
                  <a:pPr>
                    <a:defRPr lang="zh-CN" sz="700" b="0" i="0" u="none" strike="noStrike" kern="1200" baseline="0">
                      <a:solidFill>
                        <a:srgbClr val="FFFFFF"/>
                      </a:solidFill>
                      <a:latin typeface="Arial" panose="020B0604020202020204"/>
                      <a:ea typeface="+mn-ea"/>
                      <a:cs typeface="+mn-cs"/>
                    </a:defRPr>
                  </a:pPr>
                </a:p>
              </c:txPr>
              <c:showLegendKey val="0"/>
              <c:showVal val="0"/>
              <c:showCatName val="0"/>
              <c:showSerName val="0"/>
              <c:showPercent val="1"/>
              <c:showBubbleSize val="0"/>
              <c:extLst>
                <c:ext xmlns:c15="http://schemas.microsoft.com/office/drawing/2012/chart" uri="{CE6537A1-D6FC-4f65-9D91-7224C49458BB}"/>
              </c:extLst>
            </c:dLbl>
            <c:dLbl>
              <c:idx val="2"/>
              <c:layout/>
              <c:numFmt formatCode="0%" sourceLinked="0"/>
              <c:spPr>
                <a:noFill/>
                <a:ln>
                  <a:noFill/>
                </a:ln>
                <a:effectLst/>
              </c:spPr>
              <c:txPr>
                <a:bodyPr rot="0" spcFirstLastPara="0" vertOverflow="ellipsis" vert="horz" wrap="square" lIns="38100" tIns="19050" rIns="38100" bIns="19050" anchor="ctr" anchorCtr="1"/>
                <a:lstStyle/>
                <a:p>
                  <a:pPr>
                    <a:defRPr lang="zh-CN" sz="700" b="0" i="0" u="none" strike="noStrike" kern="1200" baseline="0">
                      <a:solidFill>
                        <a:srgbClr val="FFFFFF"/>
                      </a:solidFill>
                      <a:latin typeface="Arial" panose="020B0604020202020204"/>
                      <a:ea typeface="+mn-ea"/>
                      <a:cs typeface="+mn-cs"/>
                    </a:defRPr>
                  </a:pPr>
                </a:p>
              </c:txPr>
              <c:showLegendKey val="0"/>
              <c:showVal val="0"/>
              <c:showCatName val="0"/>
              <c:showSerName val="0"/>
              <c:showPercent val="1"/>
              <c:showBubbleSize val="0"/>
              <c:extLst>
                <c:ext xmlns:c15="http://schemas.microsoft.com/office/drawing/2012/chart" uri="{CE6537A1-D6FC-4f65-9D91-7224C49458BB}"/>
              </c:extLst>
            </c:dLbl>
            <c:dLbl>
              <c:idx val="3"/>
              <c:layout/>
              <c:numFmt formatCode="0%" sourceLinked="0"/>
              <c:spPr>
                <a:noFill/>
                <a:ln>
                  <a:noFill/>
                </a:ln>
                <a:effectLst/>
              </c:spPr>
              <c:txPr>
                <a:bodyPr rot="0" spcFirstLastPara="0" vertOverflow="ellipsis" vert="horz" wrap="square" lIns="38100" tIns="19050" rIns="38100" bIns="19050" anchor="ctr" anchorCtr="1"/>
                <a:lstStyle/>
                <a:p>
                  <a:pPr>
                    <a:defRPr lang="zh-CN" sz="700" b="0" i="0" u="none" strike="noStrike" kern="1200" baseline="0">
                      <a:solidFill>
                        <a:srgbClr val="FFFFFF"/>
                      </a:solidFill>
                      <a:latin typeface="Arial" panose="020B0604020202020204"/>
                      <a:ea typeface="+mn-ea"/>
                      <a:cs typeface="+mn-cs"/>
                    </a:defRPr>
                  </a:pPr>
                </a:p>
              </c:txPr>
              <c:showLegendKey val="0"/>
              <c:showVal val="0"/>
              <c:showCatName val="0"/>
              <c:showSerName val="0"/>
              <c:showPercent val="1"/>
              <c:showBubbleSize val="0"/>
              <c:extLst>
                <c:ext xmlns:c15="http://schemas.microsoft.com/office/drawing/2012/chart" uri="{CE6537A1-D6FC-4f65-9D91-7224C49458BB}"/>
              </c:extLst>
            </c:dLbl>
            <c:dLbl>
              <c:idx val="4"/>
              <c:layout/>
              <c:numFmt formatCode="0%" sourceLinked="0"/>
              <c:spPr>
                <a:noFill/>
                <a:ln>
                  <a:noFill/>
                </a:ln>
                <a:effectLst/>
              </c:spPr>
              <c:txPr>
                <a:bodyPr rot="0" spcFirstLastPara="0" vertOverflow="ellipsis" vert="horz" wrap="square" lIns="38100" tIns="19050" rIns="38100" bIns="19050" anchor="ctr" anchorCtr="1"/>
                <a:lstStyle/>
                <a:p>
                  <a:pPr>
                    <a:defRPr lang="zh-CN" sz="700" b="0" i="0" u="none" strike="noStrike" kern="1200" baseline="0">
                      <a:solidFill>
                        <a:srgbClr val="FFFFFF"/>
                      </a:solidFill>
                      <a:latin typeface="Arial" panose="020B0604020202020204"/>
                      <a:ea typeface="+mn-ea"/>
                      <a:cs typeface="+mn-cs"/>
                    </a:defRPr>
                  </a:pPr>
                </a:p>
              </c:txPr>
              <c:showLegendKey val="0"/>
              <c:showVal val="0"/>
              <c:showCatName val="0"/>
              <c:showSerName val="0"/>
              <c:showPercent val="1"/>
              <c:showBubbleSize val="0"/>
              <c:extLst>
                <c:ext xmlns:c15="http://schemas.microsoft.com/office/drawing/2012/chart" uri="{CE6537A1-D6FC-4f65-9D91-7224C49458BB}"/>
              </c:extLst>
            </c:dLbl>
            <c:numFmt formatCode="0%" sourceLinked="0"/>
            <c:spPr>
              <a:noFill/>
              <a:ln>
                <a:noFill/>
              </a:ln>
              <a:effectLst/>
            </c:spPr>
            <c:txPr>
              <a:bodyPr rot="0" spcFirstLastPara="0" vertOverflow="ellipsis" vert="horz" wrap="square" lIns="38100" tIns="19050" rIns="38100" bIns="19050" anchor="ctr" anchorCtr="1"/>
              <a:lstStyle/>
              <a:p>
                <a:pPr>
                  <a:defRPr lang="zh-CN" sz="1800" b="0" i="0" u="none" strike="noStrike" kern="1200" baseline="0">
                    <a:solidFill>
                      <a:srgbClr val="000000"/>
                    </a:solidFill>
                    <a:latin typeface="Arial" panose="020B0604020202020204"/>
                    <a:ea typeface="+mn-ea"/>
                    <a:cs typeface="+mn-cs"/>
                  </a:defRPr>
                </a:pPr>
              </a:p>
            </c:txPr>
            <c:showLegendKey val="0"/>
            <c:showVal val="0"/>
            <c:showCatName val="1"/>
            <c:showSerName val="0"/>
            <c:showPercent val="1"/>
            <c:showBubbleSize val="0"/>
            <c:showLeaderLines val="0"/>
            <c:extLst>
              <c:ext xmlns:c15="http://schemas.microsoft.com/office/drawing/2012/chart" uri="{CE6537A1-D6FC-4f65-9D91-7224C49458BB}">
                <c15:layout/>
                <c15:showLeaderLines val="0"/>
                <c15:leaderLines/>
              </c:ext>
            </c:extLst>
          </c:dLbls>
          <c:cat>
            <c:strRef>
              <c:f>Sheet1!$A$2:$A$6</c:f>
              <c:strCache>
                <c:ptCount val="5"/>
                <c:pt idx="0">
                  <c:v>Severely damaging</c:v>
                </c:pt>
                <c:pt idx="1">
                  <c:v>Somewhat negative</c:v>
                </c:pt>
                <c:pt idx="2">
                  <c:v>Indifferent</c:v>
                </c:pt>
                <c:pt idx="3">
                  <c:v>Neutral</c:v>
                </c:pt>
                <c:pt idx="4">
                  <c:v>Positive</c:v>
                </c:pt>
              </c:strCache>
            </c:strRef>
          </c:cat>
          <c:val>
            <c:numRef>
              <c:f>Sheet1!$B$2:$B$6</c:f>
              <c:numCache>
                <c:formatCode>General</c:formatCode>
                <c:ptCount val="5"/>
                <c:pt idx="0">
                  <c:v>37.5</c:v>
                </c:pt>
                <c:pt idx="1">
                  <c:v>34.4</c:v>
                </c:pt>
                <c:pt idx="2">
                  <c:v>17.2</c:v>
                </c:pt>
                <c:pt idx="3">
                  <c:v>7.8</c:v>
                </c:pt>
                <c:pt idx="4">
                  <c:v>3.1</c:v>
                </c:pt>
              </c:numCache>
            </c:numRef>
          </c:val>
        </c:ser>
        <c:dLbls>
          <c:showLegendKey val="0"/>
          <c:showVal val="0"/>
          <c:showCatName val="1"/>
          <c:showSerName val="0"/>
          <c:showPercent val="1"/>
          <c:showBubbleSize val="0"/>
          <c:showLeaderLines val="1"/>
        </c:dLbls>
        <c:firstSliceAng val="0"/>
        <c:holeSize val="50"/>
      </c:doughnutChart>
      <c:spPr>
        <a:noFill/>
        <a:ln>
          <a:noFill/>
        </a:ln>
        <a:effectLst/>
      </c:spPr>
    </c:plotArea>
    <c:legend>
      <c:legendPos val="b"/>
      <c:layout/>
      <c:overlay val="0"/>
      <c:txPr>
        <a:bodyPr rot="0" spcFirstLastPara="0" vertOverflow="ellipsis" vert="horz" wrap="square" anchor="ctr" anchorCtr="1"/>
        <a:lstStyle/>
        <a:p>
          <a:pPr>
            <a:defRPr lang="zh-CN" sz="700" b="0" i="0" u="none" strike="noStrike" kern="1200" baseline="0">
              <a:solidFill>
                <a:srgbClr val="2C3E50"/>
              </a:solidFill>
              <a:latin typeface="+mn-lt"/>
              <a:ea typeface="+mn-ea"/>
              <a:cs typeface="+mn-cs"/>
            </a:defRPr>
          </a:pPr>
        </a:p>
      </c:txPr>
    </c:legend>
    <c:plotVisOnly val="1"/>
    <c:dispBlanksAs val="span"/>
    <c:showDLblsOverMax val="0"/>
    <c:extLst>
      <c:ext uri="{0b15fc19-7d7d-44ad-8c2d-2c3a37ce22c3}">
        <chartProps xmlns="https://web.wps.cn/et/2018/main" chartId="{ac3c1a80-f147-4561-8440-c9145a7df086}"/>
      </c:ext>
    </c:extLst>
  </c:chart>
  <c:spPr>
    <a:solidFill>
      <a:srgbClr val="FFFFFF">
        <a:alpha val="20000"/>
      </a:srgbClr>
    </a:solidFill>
    <a:ln>
      <a:noFill/>
    </a:ln>
    <a:effectLst/>
  </c:spPr>
  <c:txPr>
    <a:bodyPr/>
    <a:lstStyle/>
    <a:p>
      <a:pPr>
        <a:defRPr lang="zh-CN"/>
      </a:pP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chart" Target="../charts/chart4.xml"/><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ome/claude/unpacked/ppt/media/image1.png"/>
          <p:cNvPicPr>
            <a:picLocks noChangeAspect="1"/>
          </p:cNvPicPr>
          <p:nvPr/>
        </p:nvPicPr>
        <p:blipFill>
          <a:blip r:embed="rId5"/>
          <a:stretch>
            <a:fillRect/>
          </a:stretch>
        </p:blipFill>
        <p:spPr>
          <a:xfrm>
            <a:off x="0" y="0"/>
            <a:ext cx="32397192" cy="21598128"/>
          </a:xfrm>
          <a:prstGeom prst="rect">
            <a:avLst/>
          </a:prstGeom>
        </p:spPr>
      </p:pic>
      <p:sp>
        <p:nvSpPr>
          <p:cNvPr id="3" name="Shape 0"/>
          <p:cNvSpPr/>
          <p:nvPr/>
        </p:nvSpPr>
        <p:spPr>
          <a:xfrm>
            <a:off x="548640" y="365760"/>
            <a:ext cx="31299912" cy="2194560"/>
          </a:xfrm>
          <a:prstGeom prst="roundRect">
            <a:avLst>
              <a:gd name="adj" fmla="val 6250"/>
            </a:avLst>
          </a:prstGeom>
          <a:solidFill>
            <a:srgbClr val="FFFFFF">
              <a:alpha val="60000"/>
            </a:srgbClr>
          </a:solidFill>
          <a:ln w="6350">
            <a:solidFill>
              <a:srgbClr val="2980B9">
                <a:alpha val="30000"/>
              </a:srgbClr>
            </a:solidFill>
            <a:prstDash val="solid"/>
          </a:ln>
          <a:effectLst>
            <a:outerShdw blurRad="50800" dist="12700" dir="8100000" algn="bl" rotWithShape="0">
              <a:srgbClr val="000000">
                <a:alpha val="8000"/>
              </a:srgbClr>
            </a:outerShdw>
          </a:effectLst>
        </p:spPr>
      </p:sp>
      <p:sp>
        <p:nvSpPr>
          <p:cNvPr id="4" name="Text 1"/>
          <p:cNvSpPr/>
          <p:nvPr/>
        </p:nvSpPr>
        <p:spPr>
          <a:xfrm>
            <a:off x="1005840" y="548640"/>
            <a:ext cx="30385512" cy="1371600"/>
          </a:xfrm>
          <a:prstGeom prst="rect">
            <a:avLst/>
          </a:prstGeom>
          <a:noFill/>
        </p:spPr>
        <p:txBody>
          <a:bodyPr wrap="square" rtlCol="0" anchor="t"/>
          <a:lstStyle/>
          <a:p>
            <a:pPr marL="0" indent="0" algn="ctr">
              <a:lnSpc>
                <a:spcPct val="115000"/>
              </a:lnSpc>
              <a:buNone/>
            </a:pPr>
            <a:r>
              <a:rPr lang="en-US" sz="3200" b="1" dirty="0">
                <a:solidFill>
                  <a:srgbClr val="1A3A5C"/>
                </a:solidFill>
                <a:latin typeface="Georgia" panose="02040502050405020303" pitchFamily="34" charset="0"/>
                <a:ea typeface="Georgia" panose="02040502050405020303" pitchFamily="34" charset="-122"/>
                <a:cs typeface="Georgia" panose="02040502050405020303" pitchFamily="34" charset="-120"/>
              </a:rPr>
              <a:t>Psychological Motivations for Idol Worship and Their</a:t>
            </a:r>
            <a:endParaRPr lang="en-US" sz="3200" dirty="0"/>
          </a:p>
          <a:p>
            <a:pPr marL="0" indent="0" algn="ctr">
              <a:lnSpc>
                <a:spcPct val="115000"/>
              </a:lnSpc>
              <a:buNone/>
            </a:pPr>
            <a:r>
              <a:rPr lang="en-US" sz="3200" b="1" dirty="0">
                <a:solidFill>
                  <a:srgbClr val="1A3A5C"/>
                </a:solidFill>
                <a:latin typeface="Georgia" panose="02040502050405020303" pitchFamily="34" charset="0"/>
                <a:ea typeface="Georgia" panose="02040502050405020303" pitchFamily="34" charset="-122"/>
                <a:cs typeface="Georgia" panose="02040502050405020303" pitchFamily="34" charset="-120"/>
              </a:rPr>
              <a:t>Perceived Impact Among Chinese University Students</a:t>
            </a:r>
            <a:endParaRPr lang="en-US" sz="3200" b="1" dirty="0">
              <a:solidFill>
                <a:srgbClr val="1A3A5C"/>
              </a:solidFill>
              <a:latin typeface="Georgia" panose="02040502050405020303" pitchFamily="34" charset="0"/>
              <a:ea typeface="Georgia" panose="02040502050405020303" pitchFamily="34" charset="-122"/>
              <a:cs typeface="Georgia" panose="02040502050405020303" pitchFamily="34" charset="-120"/>
            </a:endParaRPr>
          </a:p>
        </p:txBody>
      </p:sp>
      <p:sp>
        <p:nvSpPr>
          <p:cNvPr id="5" name="Text 2"/>
          <p:cNvSpPr/>
          <p:nvPr/>
        </p:nvSpPr>
        <p:spPr>
          <a:xfrm>
            <a:off x="1005840" y="1943100"/>
            <a:ext cx="30385512" cy="320040"/>
          </a:xfrm>
          <a:prstGeom prst="rect">
            <a:avLst/>
          </a:prstGeom>
          <a:noFill/>
        </p:spPr>
        <p:txBody>
          <a:bodyPr wrap="square" rtlCol="0" anchor="ctr"/>
          <a:lstStyle/>
          <a:p>
            <a:pPr marL="0" indent="0" algn="ctr">
              <a:buNone/>
            </a:pPr>
            <a:r>
              <a:rPr lang="en-US" sz="2000" dirty="0">
                <a:solidFill>
                  <a:srgbClr val="5A7A9A"/>
                </a:solidFill>
                <a:latin typeface="Calibri" panose="020F0502020204030204" pitchFamily="34" charset="0"/>
                <a:ea typeface="Calibri" panose="020F0502020204030204" pitchFamily="34" charset="-122"/>
                <a:cs typeface="Calibri" panose="020F0502020204030204" pitchFamily="34" charset="-120"/>
              </a:rPr>
              <a:t>An Empirical Study Based on Survey Data from 193 University Students</a:t>
            </a:r>
            <a:endParaRPr lang="en-US" sz="2000" dirty="0">
              <a:solidFill>
                <a:srgbClr val="5A7A9A"/>
              </a:solidFill>
              <a:latin typeface="Calibri" panose="020F0502020204030204" pitchFamily="34" charset="0"/>
              <a:ea typeface="Calibri" panose="020F0502020204030204" pitchFamily="34" charset="-122"/>
              <a:cs typeface="Calibri" panose="020F0502020204030204" pitchFamily="34" charset="-120"/>
            </a:endParaRPr>
          </a:p>
        </p:txBody>
      </p:sp>
      <p:sp>
        <p:nvSpPr>
          <p:cNvPr id="7" name="Shape 4"/>
          <p:cNvSpPr/>
          <p:nvPr/>
        </p:nvSpPr>
        <p:spPr>
          <a:xfrm>
            <a:off x="548640" y="2834640"/>
            <a:ext cx="10189464" cy="5029200"/>
          </a:xfrm>
          <a:prstGeom prst="roundRect">
            <a:avLst>
              <a:gd name="adj" fmla="val 1818"/>
            </a:avLst>
          </a:prstGeom>
          <a:solidFill>
            <a:srgbClr val="FFFFFF">
              <a:alpha val="75000"/>
            </a:srgbClr>
          </a:solidFill>
          <a:ln w="3810">
            <a:solidFill>
              <a:srgbClr val="2980B9">
                <a:alpha val="20000"/>
              </a:srgbClr>
            </a:solidFill>
            <a:prstDash val="solid"/>
          </a:ln>
          <a:effectLst>
            <a:outerShdw blurRad="50800" dist="12700" dir="8100000" algn="bl" rotWithShape="0">
              <a:srgbClr val="000000">
                <a:alpha val="8000"/>
              </a:srgbClr>
            </a:outerShdw>
          </a:effectLst>
        </p:spPr>
      </p:sp>
      <p:sp>
        <p:nvSpPr>
          <p:cNvPr id="8" name="Shape 5"/>
          <p:cNvSpPr/>
          <p:nvPr/>
        </p:nvSpPr>
        <p:spPr>
          <a:xfrm>
            <a:off x="685800" y="2944368"/>
            <a:ext cx="292608" cy="292608"/>
          </a:xfrm>
          <a:prstGeom prst="ellipse">
            <a:avLst/>
          </a:prstGeom>
          <a:solidFill>
            <a:srgbClr val="2980B9"/>
          </a:solidFill>
        </p:spPr>
      </p:sp>
      <p:sp>
        <p:nvSpPr>
          <p:cNvPr id="9" name="Text 6"/>
          <p:cNvSpPr/>
          <p:nvPr/>
        </p:nvSpPr>
        <p:spPr>
          <a:xfrm>
            <a:off x="685800" y="2944368"/>
            <a:ext cx="292608" cy="292608"/>
          </a:xfrm>
          <a:prstGeom prst="rect">
            <a:avLst/>
          </a:prstGeom>
          <a:noFill/>
        </p:spPr>
        <p:txBody>
          <a:bodyPr wrap="square" lIns="0" tIns="0" rIns="0" bIns="0" rtlCol="0" anchor="ctr"/>
          <a:lstStyle/>
          <a:p>
            <a:pPr marL="0" indent="0" algn="ctr">
              <a:buNone/>
            </a:pPr>
            <a:r>
              <a:rPr lang="en-US" sz="1100" b="1" dirty="0">
                <a:solidFill>
                  <a:srgbClr val="FFFFFF"/>
                </a:solidFill>
                <a:latin typeface="Calibri" panose="020F0502020204030204" pitchFamily="34" charset="0"/>
                <a:ea typeface="Calibri" panose="020F0502020204030204" pitchFamily="34" charset="-122"/>
                <a:cs typeface="Calibri" panose="020F0502020204030204" pitchFamily="34" charset="-120"/>
              </a:rPr>
              <a:t>1</a:t>
            </a:r>
            <a:endParaRPr lang="en-US" sz="1100" dirty="0"/>
          </a:p>
        </p:txBody>
      </p:sp>
      <p:sp>
        <p:nvSpPr>
          <p:cNvPr id="10" name="Text 7"/>
          <p:cNvSpPr/>
          <p:nvPr/>
        </p:nvSpPr>
        <p:spPr>
          <a:xfrm>
            <a:off x="1051560" y="2926080"/>
            <a:ext cx="9549384" cy="329184"/>
          </a:xfrm>
          <a:prstGeom prst="rect">
            <a:avLst/>
          </a:prstGeom>
          <a:noFill/>
        </p:spPr>
        <p:txBody>
          <a:bodyPr wrap="square" lIns="0" tIns="0" rIns="0" bIns="0" rtlCol="0" anchor="ctr"/>
          <a:lstStyle/>
          <a:p>
            <a:pPr marL="0" indent="0">
              <a:buNone/>
            </a:pPr>
            <a:r>
              <a:rPr lang="en-US" sz="1450" b="1" dirty="0">
                <a:solidFill>
                  <a:srgbClr val="1A5276"/>
                </a:solidFill>
                <a:latin typeface="Georgia" panose="02040502050405020303" pitchFamily="34" charset="0"/>
                <a:ea typeface="Georgia" panose="02040502050405020303" pitchFamily="34" charset="-122"/>
                <a:cs typeface="Georgia" panose="02040502050405020303" pitchFamily="34" charset="-120"/>
              </a:rPr>
              <a:t>Introduction</a:t>
            </a:r>
            <a:endParaRPr lang="en-US" sz="1450" dirty="0"/>
          </a:p>
        </p:txBody>
      </p:sp>
      <p:sp>
        <p:nvSpPr>
          <p:cNvPr id="11" name="Shape 8"/>
          <p:cNvSpPr/>
          <p:nvPr/>
        </p:nvSpPr>
        <p:spPr>
          <a:xfrm>
            <a:off x="685800" y="3291840"/>
            <a:ext cx="9915144" cy="0"/>
          </a:xfrm>
          <a:prstGeom prst="line">
            <a:avLst/>
          </a:prstGeom>
          <a:noFill/>
          <a:ln w="10160">
            <a:solidFill>
              <a:srgbClr val="2980B9">
                <a:alpha val="30000"/>
              </a:srgbClr>
            </a:solidFill>
            <a:prstDash val="solid"/>
          </a:ln>
        </p:spPr>
      </p:sp>
      <p:sp>
        <p:nvSpPr>
          <p:cNvPr id="12" name="Text 9"/>
          <p:cNvSpPr/>
          <p:nvPr/>
        </p:nvSpPr>
        <p:spPr>
          <a:xfrm>
            <a:off x="731520" y="3383280"/>
            <a:ext cx="9823704" cy="4297680"/>
          </a:xfrm>
          <a:prstGeom prst="rect">
            <a:avLst/>
          </a:prstGeom>
          <a:noFill/>
        </p:spPr>
        <p:txBody>
          <a:bodyPr wrap="square" rtlCol="0" anchor="t"/>
          <a:lstStyle/>
          <a:p>
            <a:pPr marL="0" indent="0">
              <a:lnSpc>
                <a:spcPct val="120000"/>
              </a:lnSpc>
              <a:spcAft>
                <a:spcPts val="600"/>
              </a:spcAft>
              <a:buNone/>
            </a:pPr>
            <a:r>
              <a:rPr lang="en-US" sz="2000" dirty="0">
                <a:solidFill>
                  <a:srgbClr val="2C3E50"/>
                </a:solidFill>
                <a:latin typeface="Calibri" panose="020F0502020204030204" pitchFamily="34" charset="0"/>
                <a:ea typeface="Calibri" panose="020F0502020204030204" pitchFamily="34" charset="-122"/>
                <a:cs typeface="Calibri" panose="020F0502020204030204" pitchFamily="34" charset="-120"/>
              </a:rPr>
              <a:t>Fan culture has evolved from a niche subculture into a pervasive social force in China, with fan communities constituting a significant part of internet users and generating intense public debate. While the scale and visibility of idol worship among young people continue to grow, the psychological motivations behind these behaviors remain insufficiently understood.</a:t>
            </a:r>
            <a:endParaRPr lang="en-US" sz="2000" dirty="0"/>
          </a:p>
          <a:p>
            <a:pPr marL="0" indent="0">
              <a:lnSpc>
                <a:spcPct val="120000"/>
              </a:lnSpc>
              <a:spcAft>
                <a:spcPts val="400"/>
              </a:spcAft>
              <a:buNone/>
            </a:pPr>
            <a:r>
              <a:rPr lang="en-US" sz="2000" dirty="0">
                <a:solidFill>
                  <a:srgbClr val="2C3E50"/>
                </a:solidFill>
                <a:latin typeface="Calibri" panose="020F0502020204030204" pitchFamily="34" charset="0"/>
                <a:ea typeface="Calibri" panose="020F0502020204030204" pitchFamily="34" charset="-122"/>
                <a:cs typeface="Calibri" panose="020F0502020204030204" pitchFamily="34" charset="-120"/>
              </a:rPr>
              <a:t>This study addresses this gap by investigating three interconnected research questions:</a:t>
            </a:r>
            <a:endParaRPr lang="en-US" sz="2000" dirty="0"/>
          </a:p>
          <a:p>
            <a:pPr marL="0" indent="0">
              <a:lnSpc>
                <a:spcPct val="120000"/>
              </a:lnSpc>
              <a:spcAft>
                <a:spcPts val="300"/>
              </a:spcAft>
              <a:buNone/>
            </a:pPr>
            <a:r>
              <a:rPr lang="en-US" b="1" dirty="0">
                <a:solidFill>
                  <a:srgbClr val="1A5276"/>
                </a:solidFill>
                <a:latin typeface="Calibri" panose="020F0502020204030204" pitchFamily="34" charset="0"/>
                <a:ea typeface="Calibri" panose="020F0502020204030204" pitchFamily="34" charset="-122"/>
                <a:cs typeface="Calibri" panose="020F0502020204030204" pitchFamily="34" charset="-120"/>
              </a:rPr>
              <a:t>RQ1: </a:t>
            </a:r>
            <a:r>
              <a:rPr lang="en-US" dirty="0">
                <a:solidFill>
                  <a:srgbClr val="2C3E50"/>
                </a:solidFill>
                <a:latin typeface="Calibri" panose="020F0502020204030204" pitchFamily="34" charset="0"/>
                <a:ea typeface="Calibri" panose="020F0502020204030204" pitchFamily="34" charset="-122"/>
                <a:cs typeface="Calibri" panose="020F0502020204030204" pitchFamily="34" charset="-120"/>
              </a:rPr>
              <a:t>What are the dominant psychological motivations driving idol worship among Chinese university students?</a:t>
            </a:r>
            <a:endParaRPr lang="en-US" sz="2000" dirty="0"/>
          </a:p>
          <a:p>
            <a:pPr marL="0" indent="0">
              <a:lnSpc>
                <a:spcPct val="120000"/>
              </a:lnSpc>
              <a:spcAft>
                <a:spcPts val="300"/>
              </a:spcAft>
              <a:buNone/>
            </a:pPr>
            <a:r>
              <a:rPr lang="en-US" b="1" dirty="0">
                <a:solidFill>
                  <a:srgbClr val="1A5276"/>
                </a:solidFill>
                <a:latin typeface="Calibri" panose="020F0502020204030204" pitchFamily="34" charset="0"/>
                <a:ea typeface="Calibri" panose="020F0502020204030204" pitchFamily="34" charset="-122"/>
                <a:cs typeface="Calibri" panose="020F0502020204030204" pitchFamily="34" charset="-120"/>
              </a:rPr>
              <a:t>RQ2: </a:t>
            </a:r>
            <a:r>
              <a:rPr lang="en-US" dirty="0">
                <a:solidFill>
                  <a:srgbClr val="2C3E50"/>
                </a:solidFill>
                <a:latin typeface="Calibri" panose="020F0502020204030204" pitchFamily="34" charset="0"/>
                <a:ea typeface="Calibri" panose="020F0502020204030204" pitchFamily="34" charset="-122"/>
                <a:cs typeface="Calibri" panose="020F0502020204030204" pitchFamily="34" charset="-120"/>
              </a:rPr>
              <a:t>How do different motivations relate to students' perceived impact of idol worship on their personal lives?</a:t>
            </a:r>
            <a:endParaRPr lang="en-US" sz="2000" dirty="0"/>
          </a:p>
          <a:p>
            <a:pPr marL="0" indent="0">
              <a:lnSpc>
                <a:spcPct val="120000"/>
              </a:lnSpc>
              <a:buNone/>
            </a:pPr>
            <a:r>
              <a:rPr lang="en-US" b="1" dirty="0">
                <a:solidFill>
                  <a:srgbClr val="1A5276"/>
                </a:solidFill>
                <a:latin typeface="Calibri" panose="020F0502020204030204" pitchFamily="34" charset="0"/>
                <a:ea typeface="Calibri" panose="020F0502020204030204" pitchFamily="34" charset="-122"/>
                <a:cs typeface="Calibri" panose="020F0502020204030204" pitchFamily="34" charset="-120"/>
              </a:rPr>
              <a:t>RQ3: </a:t>
            </a:r>
            <a:r>
              <a:rPr lang="en-US" dirty="0">
                <a:solidFill>
                  <a:srgbClr val="2C3E50"/>
                </a:solidFill>
                <a:latin typeface="Calibri" panose="020F0502020204030204" pitchFamily="34" charset="0"/>
                <a:ea typeface="Calibri" panose="020F0502020204030204" pitchFamily="34" charset="-122"/>
                <a:cs typeface="Calibri" panose="020F0502020204030204" pitchFamily="34" charset="-120"/>
              </a:rPr>
              <a:t>How do students perceive fan culture conflicts' effect on the online environment?</a:t>
            </a:r>
            <a:endParaRPr lang="en-US" dirty="0">
              <a:solidFill>
                <a:srgbClr val="2C3E50"/>
              </a:solidFill>
              <a:latin typeface="Calibri" panose="020F0502020204030204" pitchFamily="34" charset="0"/>
              <a:ea typeface="Calibri" panose="020F0502020204030204" pitchFamily="34" charset="-122"/>
              <a:cs typeface="Calibri" panose="020F0502020204030204" pitchFamily="34" charset="-120"/>
            </a:endParaRPr>
          </a:p>
        </p:txBody>
      </p:sp>
      <p:sp>
        <p:nvSpPr>
          <p:cNvPr id="13" name="Shape 10"/>
          <p:cNvSpPr/>
          <p:nvPr/>
        </p:nvSpPr>
        <p:spPr>
          <a:xfrm>
            <a:off x="548640" y="8092440"/>
            <a:ext cx="10189464" cy="5669280"/>
          </a:xfrm>
          <a:prstGeom prst="roundRect">
            <a:avLst>
              <a:gd name="adj" fmla="val 1613"/>
            </a:avLst>
          </a:prstGeom>
          <a:solidFill>
            <a:srgbClr val="FFFFFF">
              <a:alpha val="75000"/>
            </a:srgbClr>
          </a:solidFill>
          <a:ln w="3810">
            <a:solidFill>
              <a:srgbClr val="2980B9">
                <a:alpha val="20000"/>
              </a:srgbClr>
            </a:solidFill>
            <a:prstDash val="solid"/>
          </a:ln>
          <a:effectLst>
            <a:outerShdw blurRad="50800" dist="12700" dir="8100000" algn="bl" rotWithShape="0">
              <a:srgbClr val="000000">
                <a:alpha val="8000"/>
              </a:srgbClr>
            </a:outerShdw>
          </a:effectLst>
        </p:spPr>
      </p:sp>
      <p:sp>
        <p:nvSpPr>
          <p:cNvPr id="14" name="Shape 11"/>
          <p:cNvSpPr/>
          <p:nvPr/>
        </p:nvSpPr>
        <p:spPr>
          <a:xfrm>
            <a:off x="685800" y="8202168"/>
            <a:ext cx="292608" cy="292608"/>
          </a:xfrm>
          <a:prstGeom prst="ellipse">
            <a:avLst/>
          </a:prstGeom>
          <a:solidFill>
            <a:srgbClr val="2980B9"/>
          </a:solidFill>
        </p:spPr>
      </p:sp>
      <p:sp>
        <p:nvSpPr>
          <p:cNvPr id="15" name="Text 12"/>
          <p:cNvSpPr/>
          <p:nvPr/>
        </p:nvSpPr>
        <p:spPr>
          <a:xfrm>
            <a:off x="685800" y="8202168"/>
            <a:ext cx="292608" cy="292608"/>
          </a:xfrm>
          <a:prstGeom prst="rect">
            <a:avLst/>
          </a:prstGeom>
          <a:noFill/>
        </p:spPr>
        <p:txBody>
          <a:bodyPr wrap="square" lIns="0" tIns="0" rIns="0" bIns="0" rtlCol="0" anchor="ctr"/>
          <a:lstStyle/>
          <a:p>
            <a:pPr marL="0" indent="0" algn="ctr">
              <a:buNone/>
            </a:pPr>
            <a:r>
              <a:rPr lang="en-US" sz="1100" b="1" dirty="0">
                <a:solidFill>
                  <a:srgbClr val="FFFFFF"/>
                </a:solidFill>
                <a:latin typeface="Calibri" panose="020F0502020204030204" pitchFamily="34" charset="0"/>
                <a:ea typeface="Calibri" panose="020F0502020204030204" pitchFamily="34" charset="-122"/>
                <a:cs typeface="Calibri" panose="020F0502020204030204" pitchFamily="34" charset="-120"/>
              </a:rPr>
              <a:t>2</a:t>
            </a:r>
            <a:endParaRPr lang="en-US" sz="1100" dirty="0"/>
          </a:p>
        </p:txBody>
      </p:sp>
      <p:sp>
        <p:nvSpPr>
          <p:cNvPr id="16" name="Text 13"/>
          <p:cNvSpPr/>
          <p:nvPr/>
        </p:nvSpPr>
        <p:spPr>
          <a:xfrm>
            <a:off x="1051560" y="8183880"/>
            <a:ext cx="9549384" cy="329184"/>
          </a:xfrm>
          <a:prstGeom prst="rect">
            <a:avLst/>
          </a:prstGeom>
          <a:noFill/>
        </p:spPr>
        <p:txBody>
          <a:bodyPr wrap="square" lIns="0" tIns="0" rIns="0" bIns="0" rtlCol="0" anchor="ctr"/>
          <a:lstStyle/>
          <a:p>
            <a:pPr marL="0" indent="0">
              <a:buNone/>
            </a:pPr>
            <a:r>
              <a:rPr lang="en-US" sz="1450" b="1" dirty="0">
                <a:solidFill>
                  <a:srgbClr val="1A5276"/>
                </a:solidFill>
                <a:latin typeface="Georgia" panose="02040502050405020303" pitchFamily="34" charset="0"/>
                <a:ea typeface="Georgia" panose="02040502050405020303" pitchFamily="34" charset="-122"/>
                <a:cs typeface="Georgia" panose="02040502050405020303" pitchFamily="34" charset="-120"/>
              </a:rPr>
              <a:t>Literature Review</a:t>
            </a:r>
            <a:endParaRPr lang="en-US" sz="1450" dirty="0"/>
          </a:p>
        </p:txBody>
      </p:sp>
      <p:sp>
        <p:nvSpPr>
          <p:cNvPr id="17" name="Shape 14"/>
          <p:cNvSpPr/>
          <p:nvPr/>
        </p:nvSpPr>
        <p:spPr>
          <a:xfrm>
            <a:off x="685800" y="8549640"/>
            <a:ext cx="9915144" cy="0"/>
          </a:xfrm>
          <a:prstGeom prst="line">
            <a:avLst/>
          </a:prstGeom>
          <a:noFill/>
          <a:ln w="10160">
            <a:solidFill>
              <a:srgbClr val="2980B9">
                <a:alpha val="30000"/>
              </a:srgbClr>
            </a:solidFill>
            <a:prstDash val="solid"/>
          </a:ln>
        </p:spPr>
      </p:sp>
      <p:sp>
        <p:nvSpPr>
          <p:cNvPr id="18" name="Text 15"/>
          <p:cNvSpPr/>
          <p:nvPr/>
        </p:nvSpPr>
        <p:spPr>
          <a:xfrm>
            <a:off x="731520" y="8495030"/>
            <a:ext cx="9823704" cy="4937760"/>
          </a:xfrm>
          <a:prstGeom prst="rect">
            <a:avLst/>
          </a:prstGeom>
          <a:noFill/>
        </p:spPr>
        <p:txBody>
          <a:bodyPr wrap="square" rtlCol="0" anchor="t"/>
          <a:lstStyle/>
          <a:p>
            <a:pPr marL="0" indent="0">
              <a:lnSpc>
                <a:spcPct val="120000"/>
              </a:lnSpc>
              <a:spcAft>
                <a:spcPts val="600"/>
              </a:spcAft>
              <a:buNone/>
            </a:pPr>
            <a:r>
              <a:rPr lang="en-US" b="1" dirty="0">
                <a:solidFill>
                  <a:srgbClr val="2C3E50"/>
                </a:solidFill>
                <a:latin typeface="Calibri" panose="020F0502020204030204" pitchFamily="34" charset="0"/>
                <a:ea typeface="Calibri" panose="020F0502020204030204" pitchFamily="34" charset="-122"/>
                <a:cs typeface="Calibri" panose="020F0502020204030204" pitchFamily="34" charset="-120"/>
              </a:rPr>
              <a:t>Parasocial Interaction &amp; Motivational Foundations: </a:t>
            </a:r>
            <a:r>
              <a:rPr lang="en-US" dirty="0">
                <a:solidFill>
                  <a:srgbClr val="2C3E50"/>
                </a:solidFill>
                <a:latin typeface="Calibri" panose="020F0502020204030204" pitchFamily="34" charset="0"/>
                <a:ea typeface="Calibri" panose="020F0502020204030204" pitchFamily="34" charset="-122"/>
                <a:cs typeface="Calibri" panose="020F0502020204030204" pitchFamily="34" charset="-120"/>
              </a:rPr>
              <a:t>Horton &amp; Wohl (1956) described the 'intimacy at a distance' audiences develop with media figures. McCutcheon et al. (2002) proposed the absorption-addiction model with three stages: entertainment-social, intense-personal, and borderline-pathological. Gong et al. (2025) found insecure attachment predicts higher initial celebrity worship among Chinese freshmen.</a:t>
            </a:r>
            <a:endParaRPr lang="en-US" dirty="0"/>
          </a:p>
          <a:p>
            <a:pPr marL="0" indent="0">
              <a:lnSpc>
                <a:spcPct val="120000"/>
              </a:lnSpc>
              <a:spcAft>
                <a:spcPts val="600"/>
              </a:spcAft>
              <a:buNone/>
            </a:pPr>
            <a:r>
              <a:rPr lang="en-US" b="1" dirty="0">
                <a:solidFill>
                  <a:srgbClr val="2C3E50"/>
                </a:solidFill>
                <a:latin typeface="Calibri" panose="020F0502020204030204" pitchFamily="34" charset="0"/>
                <a:ea typeface="Calibri" panose="020F0502020204030204" pitchFamily="34" charset="-122"/>
                <a:cs typeface="Calibri" panose="020F0502020204030204" pitchFamily="34" charset="-120"/>
              </a:rPr>
              <a:t>Impact on Well-Being: </a:t>
            </a:r>
            <a:r>
              <a:rPr lang="en-US" dirty="0">
                <a:solidFill>
                  <a:srgbClr val="2C3E50"/>
                </a:solidFill>
                <a:latin typeface="Calibri" panose="020F0502020204030204" pitchFamily="34" charset="0"/>
                <a:ea typeface="Calibri" panose="020F0502020204030204" pitchFamily="34" charset="-122"/>
                <a:cs typeface="Calibri" panose="020F0502020204030204" pitchFamily="34" charset="-120"/>
              </a:rPr>
              <a:t>Maltby et al. (2004) linked intense-personal worship to poorer mental health. Wei &amp; Huang (2024) identified six distinct fan profiles among 806 Chinese emerging adults. Zhang et al. (2026) used network analysis to identify borderline-pathological cognition as the key bridge to reduced life satisfaction.</a:t>
            </a:r>
            <a:endParaRPr lang="en-US" dirty="0"/>
          </a:p>
          <a:p>
            <a:pPr marL="0" indent="0">
              <a:lnSpc>
                <a:spcPct val="120000"/>
              </a:lnSpc>
              <a:spcAft>
                <a:spcPts val="600"/>
              </a:spcAft>
              <a:buNone/>
            </a:pPr>
            <a:r>
              <a:rPr lang="en-US" b="1" dirty="0">
                <a:solidFill>
                  <a:srgbClr val="2C3E50"/>
                </a:solidFill>
                <a:latin typeface="Calibri" panose="020F0502020204030204" pitchFamily="34" charset="0"/>
                <a:ea typeface="Calibri" panose="020F0502020204030204" pitchFamily="34" charset="-122"/>
                <a:cs typeface="Calibri" panose="020F0502020204030204" pitchFamily="34" charset="-120"/>
              </a:rPr>
              <a:t>Chinese Fan Culture Dynamics: </a:t>
            </a:r>
            <a:r>
              <a:rPr lang="en-US" dirty="0">
                <a:solidFill>
                  <a:srgbClr val="2C3E50"/>
                </a:solidFill>
                <a:latin typeface="Calibri" panose="020F0502020204030204" pitchFamily="34" charset="0"/>
                <a:ea typeface="Calibri" panose="020F0502020204030204" pitchFamily="34" charset="-122"/>
                <a:cs typeface="Calibri" panose="020F0502020204030204" pitchFamily="34" charset="-120"/>
              </a:rPr>
              <a:t>Mao et al. (2023) characterized Chinese fan circles as quasi-organizational communities governed by emotional discipline and commercial logic. Zhang (2024) traced 30 years of China's online fandom evolution.</a:t>
            </a:r>
            <a:endParaRPr lang="en-US" dirty="0"/>
          </a:p>
          <a:p>
            <a:pPr marL="0" indent="0">
              <a:lnSpc>
                <a:spcPct val="120000"/>
              </a:lnSpc>
              <a:buNone/>
            </a:pPr>
            <a:r>
              <a:rPr lang="en-US" b="1" dirty="0">
                <a:solidFill>
                  <a:srgbClr val="2C3E50"/>
                </a:solidFill>
                <a:latin typeface="Calibri" panose="020F0502020204030204" pitchFamily="34" charset="0"/>
                <a:ea typeface="Calibri" panose="020F0502020204030204" pitchFamily="34" charset="-122"/>
                <a:cs typeface="Calibri" panose="020F0502020204030204" pitchFamily="34" charset="-120"/>
              </a:rPr>
              <a:t>Research Gap: </a:t>
            </a:r>
            <a:r>
              <a:rPr lang="en-US" dirty="0">
                <a:solidFill>
                  <a:srgbClr val="2C3E50"/>
                </a:solidFill>
                <a:latin typeface="Calibri" panose="020F0502020204030204" pitchFamily="34" charset="0"/>
                <a:ea typeface="Calibri" panose="020F0502020204030204" pitchFamily="34" charset="-122"/>
                <a:cs typeface="Calibri" panose="020F0502020204030204" pitchFamily="34" charset="-120"/>
              </a:rPr>
              <a:t>Motivation has been treated as an implicit variable rather than a central object of inquiry. Few studies examine how distinct psychological motivations differentially relate to perceived personal and social impact.</a:t>
            </a:r>
            <a:endParaRPr lang="en-US" dirty="0">
              <a:solidFill>
                <a:srgbClr val="2C3E50"/>
              </a:solidFill>
              <a:latin typeface="Calibri" panose="020F0502020204030204" pitchFamily="34" charset="0"/>
              <a:ea typeface="Calibri" panose="020F0502020204030204" pitchFamily="34" charset="-122"/>
              <a:cs typeface="Calibri" panose="020F0502020204030204" pitchFamily="34" charset="-120"/>
            </a:endParaRPr>
          </a:p>
        </p:txBody>
      </p:sp>
      <p:sp>
        <p:nvSpPr>
          <p:cNvPr id="19" name="Shape 16"/>
          <p:cNvSpPr/>
          <p:nvPr/>
        </p:nvSpPr>
        <p:spPr>
          <a:xfrm>
            <a:off x="548640" y="13990320"/>
            <a:ext cx="10189464" cy="7059168"/>
          </a:xfrm>
          <a:prstGeom prst="roundRect">
            <a:avLst>
              <a:gd name="adj" fmla="val 1295"/>
            </a:avLst>
          </a:prstGeom>
          <a:solidFill>
            <a:srgbClr val="FFFFFF">
              <a:alpha val="75000"/>
            </a:srgbClr>
          </a:solidFill>
          <a:ln w="3810">
            <a:solidFill>
              <a:srgbClr val="2980B9">
                <a:alpha val="20000"/>
              </a:srgbClr>
            </a:solidFill>
            <a:prstDash val="solid"/>
          </a:ln>
          <a:effectLst>
            <a:outerShdw blurRad="50800" dist="12700" dir="8100000" algn="bl" rotWithShape="0">
              <a:srgbClr val="000000">
                <a:alpha val="8000"/>
              </a:srgbClr>
            </a:outerShdw>
          </a:effectLst>
        </p:spPr>
      </p:sp>
      <p:sp>
        <p:nvSpPr>
          <p:cNvPr id="20" name="Shape 17"/>
          <p:cNvSpPr/>
          <p:nvPr/>
        </p:nvSpPr>
        <p:spPr>
          <a:xfrm>
            <a:off x="685800" y="14100048"/>
            <a:ext cx="292608" cy="292608"/>
          </a:xfrm>
          <a:prstGeom prst="ellipse">
            <a:avLst/>
          </a:prstGeom>
          <a:solidFill>
            <a:srgbClr val="2980B9"/>
          </a:solidFill>
        </p:spPr>
      </p:sp>
      <p:sp>
        <p:nvSpPr>
          <p:cNvPr id="21" name="Text 18"/>
          <p:cNvSpPr/>
          <p:nvPr/>
        </p:nvSpPr>
        <p:spPr>
          <a:xfrm>
            <a:off x="685800" y="14100048"/>
            <a:ext cx="292608" cy="292608"/>
          </a:xfrm>
          <a:prstGeom prst="rect">
            <a:avLst/>
          </a:prstGeom>
          <a:noFill/>
        </p:spPr>
        <p:txBody>
          <a:bodyPr wrap="square" lIns="0" tIns="0" rIns="0" bIns="0" rtlCol="0" anchor="ctr"/>
          <a:lstStyle/>
          <a:p>
            <a:pPr marL="0" indent="0" algn="ctr">
              <a:buNone/>
            </a:pPr>
            <a:r>
              <a:rPr lang="en-US" sz="1100" b="1" dirty="0">
                <a:solidFill>
                  <a:srgbClr val="FFFFFF"/>
                </a:solidFill>
                <a:latin typeface="Calibri" panose="020F0502020204030204" pitchFamily="34" charset="0"/>
                <a:ea typeface="Calibri" panose="020F0502020204030204" pitchFamily="34" charset="-122"/>
                <a:cs typeface="Calibri" panose="020F0502020204030204" pitchFamily="34" charset="-120"/>
              </a:rPr>
              <a:t>3</a:t>
            </a:r>
            <a:endParaRPr lang="en-US" sz="1100" dirty="0"/>
          </a:p>
        </p:txBody>
      </p:sp>
      <p:sp>
        <p:nvSpPr>
          <p:cNvPr id="22" name="Text 19"/>
          <p:cNvSpPr/>
          <p:nvPr/>
        </p:nvSpPr>
        <p:spPr>
          <a:xfrm>
            <a:off x="1051560" y="14081760"/>
            <a:ext cx="9549384" cy="329184"/>
          </a:xfrm>
          <a:prstGeom prst="rect">
            <a:avLst/>
          </a:prstGeom>
          <a:noFill/>
        </p:spPr>
        <p:txBody>
          <a:bodyPr wrap="square" lIns="0" tIns="0" rIns="0" bIns="0" rtlCol="0" anchor="ctr"/>
          <a:lstStyle/>
          <a:p>
            <a:pPr marL="0" indent="0">
              <a:buNone/>
            </a:pPr>
            <a:r>
              <a:rPr lang="en-US" sz="1450" b="1" dirty="0">
                <a:solidFill>
                  <a:srgbClr val="1A5276"/>
                </a:solidFill>
                <a:latin typeface="Georgia" panose="02040502050405020303" pitchFamily="34" charset="0"/>
                <a:ea typeface="Georgia" panose="02040502050405020303" pitchFamily="34" charset="-122"/>
                <a:cs typeface="Georgia" panose="02040502050405020303" pitchFamily="34" charset="-120"/>
              </a:rPr>
              <a:t>Methodology</a:t>
            </a:r>
            <a:endParaRPr lang="en-US" sz="1450" dirty="0"/>
          </a:p>
        </p:txBody>
      </p:sp>
      <p:sp>
        <p:nvSpPr>
          <p:cNvPr id="23" name="Shape 20"/>
          <p:cNvSpPr/>
          <p:nvPr/>
        </p:nvSpPr>
        <p:spPr>
          <a:xfrm>
            <a:off x="685800" y="14447520"/>
            <a:ext cx="9915144" cy="0"/>
          </a:xfrm>
          <a:prstGeom prst="line">
            <a:avLst/>
          </a:prstGeom>
          <a:noFill/>
          <a:ln w="10160">
            <a:solidFill>
              <a:srgbClr val="2980B9">
                <a:alpha val="30000"/>
              </a:srgbClr>
            </a:solidFill>
            <a:prstDash val="solid"/>
          </a:ln>
        </p:spPr>
      </p:sp>
      <p:sp>
        <p:nvSpPr>
          <p:cNvPr id="24" name="Text 21"/>
          <p:cNvSpPr/>
          <p:nvPr/>
        </p:nvSpPr>
        <p:spPr>
          <a:xfrm>
            <a:off x="731520" y="14538960"/>
            <a:ext cx="9823704" cy="6327648"/>
          </a:xfrm>
          <a:prstGeom prst="rect">
            <a:avLst/>
          </a:prstGeom>
          <a:noFill/>
        </p:spPr>
        <p:txBody>
          <a:bodyPr wrap="square" rtlCol="0" anchor="t"/>
          <a:lstStyle/>
          <a:p>
            <a:pPr marL="0" indent="0">
              <a:lnSpc>
                <a:spcPct val="120000"/>
              </a:lnSpc>
              <a:spcAft>
                <a:spcPts val="400"/>
              </a:spcAft>
              <a:buNone/>
            </a:pPr>
            <a:r>
              <a:rPr lang="en-US" sz="2400" b="1" dirty="0">
                <a:solidFill>
                  <a:srgbClr val="2C3E50"/>
                </a:solidFill>
                <a:latin typeface="Calibri" panose="020F0502020204030204" pitchFamily="34" charset="0"/>
                <a:ea typeface="Calibri" panose="020F0502020204030204" pitchFamily="34" charset="-122"/>
                <a:cs typeface="Calibri" panose="020F0502020204030204" pitchFamily="34" charset="-120"/>
              </a:rPr>
              <a:t>Design: </a:t>
            </a:r>
            <a:r>
              <a:rPr lang="en-US" sz="2400" dirty="0">
                <a:solidFill>
                  <a:srgbClr val="2C3E50"/>
                </a:solidFill>
                <a:latin typeface="Calibri" panose="020F0502020204030204" pitchFamily="34" charset="0"/>
                <a:ea typeface="Calibri" panose="020F0502020204030204" pitchFamily="34" charset="-122"/>
                <a:cs typeface="Calibri" panose="020F0502020204030204" pitchFamily="34" charset="-120"/>
              </a:rPr>
              <a:t>Online cross-sectional survey distributed to Chinese university students.</a:t>
            </a:r>
            <a:endParaRPr lang="en-US" sz="2400" dirty="0"/>
          </a:p>
          <a:p>
            <a:pPr marL="0" indent="0">
              <a:lnSpc>
                <a:spcPct val="120000"/>
              </a:lnSpc>
              <a:spcAft>
                <a:spcPts val="400"/>
              </a:spcAft>
              <a:buNone/>
            </a:pPr>
            <a:r>
              <a:rPr lang="en-US" sz="2400" b="1" dirty="0">
                <a:solidFill>
                  <a:srgbClr val="2C3E50"/>
                </a:solidFill>
                <a:latin typeface="Calibri" panose="020F0502020204030204" pitchFamily="34" charset="0"/>
                <a:ea typeface="Calibri" panose="020F0502020204030204" pitchFamily="34" charset="-122"/>
                <a:cs typeface="Calibri" panose="020F0502020204030204" pitchFamily="34" charset="-120"/>
              </a:rPr>
              <a:t>Sample: </a:t>
            </a:r>
            <a:r>
              <a:rPr lang="en-US" sz="2400" dirty="0">
                <a:solidFill>
                  <a:srgbClr val="2C3E50"/>
                </a:solidFill>
                <a:latin typeface="Calibri" panose="020F0502020204030204" pitchFamily="34" charset="0"/>
                <a:ea typeface="Calibri" panose="020F0502020204030204" pitchFamily="34" charset="-122"/>
                <a:cs typeface="Calibri" panose="020F0502020204030204" pitchFamily="34" charset="-120"/>
              </a:rPr>
              <a:t>193 valid responses (45.6% male, 54.4% female). 29.0% actively worship idols, 37.8% have an idol but not worship-level, 33.2% no idol involvement.</a:t>
            </a:r>
            <a:endParaRPr lang="en-US" sz="2400" dirty="0"/>
          </a:p>
          <a:p>
            <a:pPr marL="0" indent="0">
              <a:lnSpc>
                <a:spcPct val="120000"/>
              </a:lnSpc>
              <a:spcAft>
                <a:spcPts val="400"/>
              </a:spcAft>
              <a:buNone/>
            </a:pPr>
            <a:r>
              <a:rPr lang="en-US" sz="2400" b="1" dirty="0">
                <a:solidFill>
                  <a:srgbClr val="2C3E50"/>
                </a:solidFill>
                <a:latin typeface="Calibri" panose="020F0502020204030204" pitchFamily="34" charset="0"/>
                <a:ea typeface="Calibri" panose="020F0502020204030204" pitchFamily="34" charset="-122"/>
                <a:cs typeface="Calibri" panose="020F0502020204030204" pitchFamily="34" charset="-120"/>
              </a:rPr>
              <a:t>Instrument: </a:t>
            </a:r>
            <a:r>
              <a:rPr lang="en-US" sz="2400" dirty="0">
                <a:solidFill>
                  <a:srgbClr val="2C3E50"/>
                </a:solidFill>
                <a:latin typeface="Calibri" panose="020F0502020204030204" pitchFamily="34" charset="0"/>
                <a:ea typeface="Calibri" panose="020F0502020204030204" pitchFamily="34" charset="-122"/>
                <a:cs typeface="Calibri" panose="020F0502020204030204" pitchFamily="34" charset="-120"/>
              </a:rPr>
              <a:t>Demographic items, idol type (multiple choice), self-rated worship intensity (0-10), psychological motivations (multiple choice), fan circle participation, perceived personal impact (Likert 1-5), perceived online environment impact.</a:t>
            </a:r>
            <a:endParaRPr lang="en-US" sz="2400" dirty="0"/>
          </a:p>
          <a:p>
            <a:pPr marL="0" indent="0">
              <a:lnSpc>
                <a:spcPct val="120000"/>
              </a:lnSpc>
              <a:buNone/>
            </a:pPr>
            <a:r>
              <a:rPr lang="en-US" sz="2400" b="1" dirty="0">
                <a:solidFill>
                  <a:srgbClr val="2C3E50"/>
                </a:solidFill>
                <a:latin typeface="Calibri" panose="020F0502020204030204" pitchFamily="34" charset="0"/>
                <a:ea typeface="Calibri" panose="020F0502020204030204" pitchFamily="34" charset="-122"/>
                <a:cs typeface="Calibri" panose="020F0502020204030204" pitchFamily="34" charset="-120"/>
              </a:rPr>
              <a:t>Analysis: </a:t>
            </a:r>
            <a:r>
              <a:rPr lang="en-US" sz="2400" dirty="0">
                <a:solidFill>
                  <a:srgbClr val="2C3E50"/>
                </a:solidFill>
                <a:latin typeface="Calibri" panose="020F0502020204030204" pitchFamily="34" charset="0"/>
                <a:ea typeface="Calibri" panose="020F0502020204030204" pitchFamily="34" charset="-122"/>
                <a:cs typeface="Calibri" panose="020F0502020204030204" pitchFamily="34" charset="-120"/>
              </a:rPr>
              <a:t>Descriptive statistics. Motivations inductively categorized into four profiles: cognitive-aspirational, aesthetic attraction, emotional-attachment, and social-belonging.</a:t>
            </a:r>
            <a:endParaRPr lang="en-US" sz="2400" dirty="0">
              <a:solidFill>
                <a:srgbClr val="2C3E50"/>
              </a:solidFill>
              <a:latin typeface="Calibri" panose="020F0502020204030204" pitchFamily="34" charset="0"/>
              <a:ea typeface="Calibri" panose="020F0502020204030204" pitchFamily="34" charset="-122"/>
              <a:cs typeface="Calibri" panose="020F0502020204030204" pitchFamily="34" charset="-120"/>
            </a:endParaRPr>
          </a:p>
        </p:txBody>
      </p:sp>
      <p:sp>
        <p:nvSpPr>
          <p:cNvPr id="25" name="Shape 22"/>
          <p:cNvSpPr/>
          <p:nvPr/>
        </p:nvSpPr>
        <p:spPr>
          <a:xfrm>
            <a:off x="11103864" y="2834640"/>
            <a:ext cx="10189464" cy="7132320"/>
          </a:xfrm>
          <a:prstGeom prst="roundRect">
            <a:avLst>
              <a:gd name="adj" fmla="val 1282"/>
            </a:avLst>
          </a:prstGeom>
          <a:solidFill>
            <a:srgbClr val="FFFFFF">
              <a:alpha val="75000"/>
            </a:srgbClr>
          </a:solidFill>
          <a:ln w="3810">
            <a:solidFill>
              <a:srgbClr val="2980B9">
                <a:alpha val="20000"/>
              </a:srgbClr>
            </a:solidFill>
            <a:prstDash val="solid"/>
          </a:ln>
          <a:effectLst>
            <a:outerShdw blurRad="50800" dist="12700" dir="8100000" algn="bl" rotWithShape="0">
              <a:srgbClr val="000000">
                <a:alpha val="8000"/>
              </a:srgbClr>
            </a:outerShdw>
          </a:effectLst>
        </p:spPr>
      </p:sp>
      <p:sp>
        <p:nvSpPr>
          <p:cNvPr id="26" name="Shape 23"/>
          <p:cNvSpPr/>
          <p:nvPr/>
        </p:nvSpPr>
        <p:spPr>
          <a:xfrm>
            <a:off x="11241024" y="2944368"/>
            <a:ext cx="292608" cy="292608"/>
          </a:xfrm>
          <a:prstGeom prst="ellipse">
            <a:avLst/>
          </a:prstGeom>
          <a:solidFill>
            <a:srgbClr val="2980B9"/>
          </a:solidFill>
        </p:spPr>
      </p:sp>
      <p:sp>
        <p:nvSpPr>
          <p:cNvPr id="27" name="Text 24"/>
          <p:cNvSpPr/>
          <p:nvPr/>
        </p:nvSpPr>
        <p:spPr>
          <a:xfrm>
            <a:off x="11241024" y="2944368"/>
            <a:ext cx="292608" cy="292608"/>
          </a:xfrm>
          <a:prstGeom prst="rect">
            <a:avLst/>
          </a:prstGeom>
          <a:noFill/>
        </p:spPr>
        <p:txBody>
          <a:bodyPr wrap="square" lIns="0" tIns="0" rIns="0" bIns="0" rtlCol="0" anchor="ctr"/>
          <a:lstStyle/>
          <a:p>
            <a:pPr marL="0" indent="0" algn="ctr">
              <a:buNone/>
            </a:pPr>
            <a:r>
              <a:rPr lang="en-US" sz="1100" b="1" dirty="0">
                <a:solidFill>
                  <a:srgbClr val="FFFFFF"/>
                </a:solidFill>
                <a:latin typeface="Calibri" panose="020F0502020204030204" pitchFamily="34" charset="0"/>
                <a:ea typeface="Calibri" panose="020F0502020204030204" pitchFamily="34" charset="-122"/>
                <a:cs typeface="Calibri" panose="020F0502020204030204" pitchFamily="34" charset="-120"/>
              </a:rPr>
              <a:t>4</a:t>
            </a:r>
            <a:endParaRPr lang="en-US" sz="1100" dirty="0"/>
          </a:p>
        </p:txBody>
      </p:sp>
      <p:sp>
        <p:nvSpPr>
          <p:cNvPr id="28" name="Text 25"/>
          <p:cNvSpPr/>
          <p:nvPr/>
        </p:nvSpPr>
        <p:spPr>
          <a:xfrm>
            <a:off x="11606784" y="2926080"/>
            <a:ext cx="9549384" cy="329184"/>
          </a:xfrm>
          <a:prstGeom prst="rect">
            <a:avLst/>
          </a:prstGeom>
          <a:noFill/>
        </p:spPr>
        <p:txBody>
          <a:bodyPr wrap="square" lIns="0" tIns="0" rIns="0" bIns="0" rtlCol="0" anchor="ctr"/>
          <a:lstStyle/>
          <a:p>
            <a:pPr marL="0" indent="0">
              <a:buNone/>
            </a:pPr>
            <a:r>
              <a:rPr lang="en-US" sz="1450" b="1" dirty="0">
                <a:solidFill>
                  <a:srgbClr val="1A5276"/>
                </a:solidFill>
                <a:latin typeface="Georgia" panose="02040502050405020303" pitchFamily="34" charset="0"/>
                <a:ea typeface="Georgia" panose="02040502050405020303" pitchFamily="34" charset="-122"/>
                <a:cs typeface="Georgia" panose="02040502050405020303" pitchFamily="34" charset="-120"/>
              </a:rPr>
              <a:t>Findings: RQ1 - Psychological Motivations</a:t>
            </a:r>
            <a:endParaRPr lang="en-US" sz="1450" dirty="0"/>
          </a:p>
        </p:txBody>
      </p:sp>
      <p:sp>
        <p:nvSpPr>
          <p:cNvPr id="29" name="Shape 26"/>
          <p:cNvSpPr/>
          <p:nvPr/>
        </p:nvSpPr>
        <p:spPr>
          <a:xfrm>
            <a:off x="11241024" y="3291840"/>
            <a:ext cx="9915144" cy="0"/>
          </a:xfrm>
          <a:prstGeom prst="line">
            <a:avLst/>
          </a:prstGeom>
          <a:noFill/>
          <a:ln w="10160">
            <a:solidFill>
              <a:srgbClr val="2980B9">
                <a:alpha val="30000"/>
              </a:srgbClr>
            </a:solidFill>
            <a:prstDash val="solid"/>
          </a:ln>
        </p:spPr>
      </p:sp>
      <p:graphicFrame>
        <p:nvGraphicFramePr>
          <p:cNvPr id="30" name="Chart 0"/>
          <p:cNvGraphicFramePr/>
          <p:nvPr/>
        </p:nvGraphicFramePr>
        <p:xfrm>
          <a:off x="11241024" y="3429000"/>
          <a:ext cx="9915144" cy="4114800"/>
        </p:xfrm>
        <a:graphic>
          <a:graphicData uri="http://schemas.openxmlformats.org/drawingml/2006/chart">
            <c:chart xmlns:c="http://schemas.openxmlformats.org/drawingml/2006/chart" xmlns:r="http://schemas.openxmlformats.org/officeDocument/2006/relationships" r:id="rId1"/>
          </a:graphicData>
        </a:graphic>
      </p:graphicFrame>
      <p:sp>
        <p:nvSpPr>
          <p:cNvPr id="31" name="Shape 27"/>
          <p:cNvSpPr/>
          <p:nvPr/>
        </p:nvSpPr>
        <p:spPr>
          <a:xfrm>
            <a:off x="11286744" y="7726680"/>
            <a:ext cx="9823704" cy="54864"/>
          </a:xfrm>
          <a:prstGeom prst="rect">
            <a:avLst/>
          </a:prstGeom>
          <a:solidFill>
            <a:srgbClr val="2980B9"/>
          </a:solidFill>
        </p:spPr>
      </p:sp>
      <p:sp>
        <p:nvSpPr>
          <p:cNvPr id="32" name="Text 28"/>
          <p:cNvSpPr/>
          <p:nvPr/>
        </p:nvSpPr>
        <p:spPr>
          <a:xfrm>
            <a:off x="11286744" y="7863840"/>
            <a:ext cx="9823704" cy="274320"/>
          </a:xfrm>
          <a:prstGeom prst="rect">
            <a:avLst/>
          </a:prstGeom>
          <a:noFill/>
        </p:spPr>
        <p:txBody>
          <a:bodyPr wrap="square" rtlCol="0" anchor="ctr"/>
          <a:lstStyle/>
          <a:p>
            <a:pPr marL="0" indent="0" algn="ctr">
              <a:buNone/>
            </a:pPr>
            <a:r>
              <a:rPr lang="en-US" sz="1400" dirty="0">
                <a:solidFill>
                  <a:srgbClr val="2471A3"/>
                </a:solidFill>
                <a:latin typeface="Calibri" panose="020F0502020204030204" pitchFamily="34" charset="0"/>
                <a:ea typeface="Calibri" panose="020F0502020204030204" pitchFamily="34" charset="-122"/>
                <a:cs typeface="Calibri" panose="020F0502020204030204" pitchFamily="34" charset="-120"/>
              </a:rPr>
              <a:t>■ </a:t>
            </a:r>
            <a:r>
              <a:rPr lang="en-US" sz="1400" dirty="0">
                <a:solidFill>
                  <a:srgbClr val="2C3E50"/>
                </a:solidFill>
                <a:latin typeface="Calibri" panose="020F0502020204030204" pitchFamily="34" charset="0"/>
                <a:ea typeface="Calibri" panose="020F0502020204030204" pitchFamily="34" charset="-122"/>
                <a:cs typeface="Calibri" panose="020F0502020204030204" pitchFamily="34" charset="-120"/>
              </a:rPr>
              <a:t>Cognitive-Aspirational   </a:t>
            </a:r>
            <a:r>
              <a:rPr lang="en-US" sz="1400" dirty="0">
                <a:solidFill>
                  <a:srgbClr val="16A085"/>
                </a:solidFill>
                <a:latin typeface="Calibri" panose="020F0502020204030204" pitchFamily="34" charset="0"/>
                <a:ea typeface="Calibri" panose="020F0502020204030204" pitchFamily="34" charset="-122"/>
                <a:cs typeface="Calibri" panose="020F0502020204030204" pitchFamily="34" charset="-120"/>
              </a:rPr>
              <a:t>■ </a:t>
            </a:r>
            <a:r>
              <a:rPr lang="en-US" sz="1400" dirty="0">
                <a:solidFill>
                  <a:srgbClr val="2C3E50"/>
                </a:solidFill>
                <a:latin typeface="Calibri" panose="020F0502020204030204" pitchFamily="34" charset="0"/>
                <a:ea typeface="Calibri" panose="020F0502020204030204" pitchFamily="34" charset="-122"/>
                <a:cs typeface="Calibri" panose="020F0502020204030204" pitchFamily="34" charset="-120"/>
              </a:rPr>
              <a:t>Aesthetic   </a:t>
            </a:r>
            <a:r>
              <a:rPr lang="en-US" sz="1400" dirty="0">
                <a:solidFill>
                  <a:srgbClr val="D68910"/>
                </a:solidFill>
                <a:latin typeface="Calibri" panose="020F0502020204030204" pitchFamily="34" charset="0"/>
                <a:ea typeface="Calibri" panose="020F0502020204030204" pitchFamily="34" charset="-122"/>
                <a:cs typeface="Calibri" panose="020F0502020204030204" pitchFamily="34" charset="-120"/>
              </a:rPr>
              <a:t>■ </a:t>
            </a:r>
            <a:r>
              <a:rPr lang="en-US" sz="1400" dirty="0">
                <a:solidFill>
                  <a:srgbClr val="2C3E50"/>
                </a:solidFill>
                <a:latin typeface="Calibri" panose="020F0502020204030204" pitchFamily="34" charset="0"/>
                <a:ea typeface="Calibri" panose="020F0502020204030204" pitchFamily="34" charset="-122"/>
                <a:cs typeface="Calibri" panose="020F0502020204030204" pitchFamily="34" charset="-120"/>
              </a:rPr>
              <a:t>Emotional   </a:t>
            </a:r>
            <a:r>
              <a:rPr lang="en-US" sz="1400" dirty="0">
                <a:solidFill>
                  <a:srgbClr val="8E44AD"/>
                </a:solidFill>
                <a:latin typeface="Calibri" panose="020F0502020204030204" pitchFamily="34" charset="0"/>
                <a:ea typeface="Calibri" panose="020F0502020204030204" pitchFamily="34" charset="-122"/>
                <a:cs typeface="Calibri" panose="020F0502020204030204" pitchFamily="34" charset="-120"/>
              </a:rPr>
              <a:t>■ </a:t>
            </a:r>
            <a:r>
              <a:rPr lang="en-US" sz="1400" dirty="0">
                <a:solidFill>
                  <a:srgbClr val="2C3E50"/>
                </a:solidFill>
                <a:latin typeface="Calibri" panose="020F0502020204030204" pitchFamily="34" charset="0"/>
                <a:ea typeface="Calibri" panose="020F0502020204030204" pitchFamily="34" charset="-122"/>
                <a:cs typeface="Calibri" panose="020F0502020204030204" pitchFamily="34" charset="-120"/>
              </a:rPr>
              <a:t>Social   </a:t>
            </a:r>
            <a:r>
              <a:rPr lang="en-US" sz="1400" dirty="0">
                <a:solidFill>
                  <a:srgbClr val="7F8C8D"/>
                </a:solidFill>
                <a:latin typeface="Calibri" panose="020F0502020204030204" pitchFamily="34" charset="0"/>
                <a:ea typeface="Calibri" panose="020F0502020204030204" pitchFamily="34" charset="-122"/>
                <a:cs typeface="Calibri" panose="020F0502020204030204" pitchFamily="34" charset="-120"/>
              </a:rPr>
              <a:t>■ </a:t>
            </a:r>
            <a:r>
              <a:rPr lang="en-US" sz="1400" dirty="0">
                <a:solidFill>
                  <a:srgbClr val="2C3E50"/>
                </a:solidFill>
                <a:latin typeface="Calibri" panose="020F0502020204030204" pitchFamily="34" charset="0"/>
                <a:ea typeface="Calibri" panose="020F0502020204030204" pitchFamily="34" charset="-122"/>
                <a:cs typeface="Calibri" panose="020F0502020204030204" pitchFamily="34" charset="-120"/>
              </a:rPr>
              <a:t>External</a:t>
            </a:r>
            <a:endParaRPr lang="en-US" sz="1400" dirty="0">
              <a:solidFill>
                <a:srgbClr val="2C3E50"/>
              </a:solidFill>
              <a:latin typeface="Calibri" panose="020F0502020204030204" pitchFamily="34" charset="0"/>
              <a:ea typeface="Calibri" panose="020F0502020204030204" pitchFamily="34" charset="-122"/>
              <a:cs typeface="Calibri" panose="020F0502020204030204" pitchFamily="34" charset="-120"/>
            </a:endParaRPr>
          </a:p>
        </p:txBody>
      </p:sp>
      <p:sp>
        <p:nvSpPr>
          <p:cNvPr id="33" name="Text 29"/>
          <p:cNvSpPr/>
          <p:nvPr/>
        </p:nvSpPr>
        <p:spPr>
          <a:xfrm>
            <a:off x="11286744" y="8229600"/>
            <a:ext cx="9823704" cy="1371600"/>
          </a:xfrm>
          <a:prstGeom prst="rect">
            <a:avLst/>
          </a:prstGeom>
          <a:noFill/>
        </p:spPr>
        <p:txBody>
          <a:bodyPr wrap="square" rtlCol="0" anchor="t"/>
          <a:lstStyle/>
          <a:p>
            <a:pPr marL="0" indent="0">
              <a:lnSpc>
                <a:spcPct val="120000"/>
              </a:lnSpc>
              <a:buNone/>
            </a:pPr>
            <a:r>
              <a:rPr lang="en-US" i="1" dirty="0">
                <a:solidFill>
                  <a:srgbClr val="1A5276"/>
                </a:solidFill>
                <a:latin typeface="Calibri" panose="020F0502020204030204" pitchFamily="34" charset="0"/>
                <a:ea typeface="Calibri" panose="020F0502020204030204" pitchFamily="34" charset="-122"/>
                <a:cs typeface="Calibri" panose="020F0502020204030204" pitchFamily="34" charset="-120"/>
              </a:rPr>
              <a:t>Cognitive-aspirational motivations — admiring talent, character, and growth narratives — dominate overwhelmingly. Emotional-attachment motives are moderate, while social-belonging and external influences are minor.</a:t>
            </a:r>
            <a:endParaRPr lang="en-US" i="1" dirty="0">
              <a:solidFill>
                <a:srgbClr val="1A5276"/>
              </a:solidFill>
              <a:latin typeface="Calibri" panose="020F0502020204030204" pitchFamily="34" charset="0"/>
              <a:ea typeface="Calibri" panose="020F0502020204030204" pitchFamily="34" charset="-122"/>
              <a:cs typeface="Calibri" panose="020F0502020204030204" pitchFamily="34" charset="-120"/>
            </a:endParaRPr>
          </a:p>
        </p:txBody>
      </p:sp>
      <p:sp>
        <p:nvSpPr>
          <p:cNvPr id="34" name="Shape 30"/>
          <p:cNvSpPr/>
          <p:nvPr/>
        </p:nvSpPr>
        <p:spPr>
          <a:xfrm>
            <a:off x="11104499" y="10195560"/>
            <a:ext cx="10189464" cy="5943600"/>
          </a:xfrm>
          <a:prstGeom prst="roundRect">
            <a:avLst>
              <a:gd name="adj" fmla="val 1538"/>
            </a:avLst>
          </a:prstGeom>
          <a:solidFill>
            <a:srgbClr val="FFFFFF">
              <a:alpha val="75000"/>
            </a:srgbClr>
          </a:solidFill>
          <a:ln w="3810">
            <a:solidFill>
              <a:srgbClr val="2980B9">
                <a:alpha val="20000"/>
              </a:srgbClr>
            </a:solidFill>
            <a:prstDash val="solid"/>
          </a:ln>
          <a:effectLst>
            <a:outerShdw blurRad="50800" dist="12700" dir="8100000" algn="bl" rotWithShape="0">
              <a:srgbClr val="000000">
                <a:alpha val="8000"/>
              </a:srgbClr>
            </a:outerShdw>
          </a:effectLst>
        </p:spPr>
      </p:sp>
      <p:sp>
        <p:nvSpPr>
          <p:cNvPr id="35" name="Shape 31"/>
          <p:cNvSpPr/>
          <p:nvPr/>
        </p:nvSpPr>
        <p:spPr>
          <a:xfrm>
            <a:off x="11241024" y="10305288"/>
            <a:ext cx="292608" cy="292608"/>
          </a:xfrm>
          <a:prstGeom prst="ellipse">
            <a:avLst/>
          </a:prstGeom>
          <a:solidFill>
            <a:srgbClr val="2980B9"/>
          </a:solidFill>
        </p:spPr>
      </p:sp>
      <p:sp>
        <p:nvSpPr>
          <p:cNvPr id="36" name="Text 32"/>
          <p:cNvSpPr/>
          <p:nvPr/>
        </p:nvSpPr>
        <p:spPr>
          <a:xfrm>
            <a:off x="11241024" y="10305288"/>
            <a:ext cx="292608" cy="292608"/>
          </a:xfrm>
          <a:prstGeom prst="rect">
            <a:avLst/>
          </a:prstGeom>
          <a:noFill/>
        </p:spPr>
        <p:txBody>
          <a:bodyPr wrap="square" lIns="0" tIns="0" rIns="0" bIns="0" rtlCol="0" anchor="ctr"/>
          <a:lstStyle/>
          <a:p>
            <a:pPr marL="0" indent="0" algn="ctr">
              <a:buNone/>
            </a:pPr>
            <a:r>
              <a:rPr lang="en-US" sz="1100" b="1" dirty="0">
                <a:solidFill>
                  <a:srgbClr val="FFFFFF"/>
                </a:solidFill>
                <a:latin typeface="Calibri" panose="020F0502020204030204" pitchFamily="34" charset="0"/>
                <a:ea typeface="Calibri" panose="020F0502020204030204" pitchFamily="34" charset="-122"/>
                <a:cs typeface="Calibri" panose="020F0502020204030204" pitchFamily="34" charset="-120"/>
              </a:rPr>
              <a:t>5</a:t>
            </a:r>
            <a:endParaRPr lang="en-US" sz="1100" dirty="0"/>
          </a:p>
        </p:txBody>
      </p:sp>
      <p:sp>
        <p:nvSpPr>
          <p:cNvPr id="37" name="Text 33"/>
          <p:cNvSpPr/>
          <p:nvPr/>
        </p:nvSpPr>
        <p:spPr>
          <a:xfrm>
            <a:off x="11606784" y="10287000"/>
            <a:ext cx="9549384" cy="329184"/>
          </a:xfrm>
          <a:prstGeom prst="rect">
            <a:avLst/>
          </a:prstGeom>
          <a:noFill/>
        </p:spPr>
        <p:txBody>
          <a:bodyPr wrap="square" lIns="0" tIns="0" rIns="0" bIns="0" rtlCol="0" anchor="ctr"/>
          <a:lstStyle/>
          <a:p>
            <a:pPr marL="0" indent="0">
              <a:buNone/>
            </a:pPr>
            <a:r>
              <a:rPr lang="en-US" sz="1450" b="1" dirty="0">
                <a:solidFill>
                  <a:srgbClr val="1A5276"/>
                </a:solidFill>
                <a:latin typeface="Georgia" panose="02040502050405020303" pitchFamily="34" charset="0"/>
                <a:ea typeface="Georgia" panose="02040502050405020303" pitchFamily="34" charset="-122"/>
                <a:cs typeface="Georgia" panose="02040502050405020303" pitchFamily="34" charset="-120"/>
              </a:rPr>
              <a:t>Findings: RQ2 - Perceived Personal Impact</a:t>
            </a:r>
            <a:endParaRPr lang="en-US" sz="1450" dirty="0"/>
          </a:p>
        </p:txBody>
      </p:sp>
      <p:sp>
        <p:nvSpPr>
          <p:cNvPr id="38" name="Shape 34"/>
          <p:cNvSpPr/>
          <p:nvPr/>
        </p:nvSpPr>
        <p:spPr>
          <a:xfrm>
            <a:off x="11241024" y="10652760"/>
            <a:ext cx="9915144" cy="0"/>
          </a:xfrm>
          <a:prstGeom prst="line">
            <a:avLst/>
          </a:prstGeom>
          <a:noFill/>
          <a:ln w="10160">
            <a:solidFill>
              <a:srgbClr val="2980B9">
                <a:alpha val="30000"/>
              </a:srgbClr>
            </a:solidFill>
            <a:prstDash val="solid"/>
          </a:ln>
        </p:spPr>
      </p:sp>
      <p:sp>
        <p:nvSpPr>
          <p:cNvPr id="39" name="Shape 35"/>
          <p:cNvSpPr/>
          <p:nvPr/>
        </p:nvSpPr>
        <p:spPr>
          <a:xfrm>
            <a:off x="11286744" y="10789920"/>
            <a:ext cx="3183128" cy="1005840"/>
          </a:xfrm>
          <a:prstGeom prst="roundRect">
            <a:avLst>
              <a:gd name="adj" fmla="val 7273"/>
            </a:avLst>
          </a:prstGeom>
          <a:solidFill>
            <a:srgbClr val="E8F8F0"/>
          </a:solidFill>
          <a:ln w="3810">
            <a:solidFill>
              <a:srgbClr val="27AE60">
                <a:alpha val="40000"/>
              </a:srgbClr>
            </a:solidFill>
            <a:prstDash val="solid"/>
          </a:ln>
        </p:spPr>
      </p:sp>
      <p:sp>
        <p:nvSpPr>
          <p:cNvPr id="40" name="Text 36"/>
          <p:cNvSpPr/>
          <p:nvPr/>
        </p:nvSpPr>
        <p:spPr>
          <a:xfrm>
            <a:off x="11286744" y="10835640"/>
            <a:ext cx="3183128" cy="548640"/>
          </a:xfrm>
          <a:prstGeom prst="rect">
            <a:avLst/>
          </a:prstGeom>
          <a:noFill/>
        </p:spPr>
        <p:txBody>
          <a:bodyPr wrap="square" lIns="0" tIns="0" rIns="0" bIns="0" rtlCol="0" anchor="ctr"/>
          <a:lstStyle/>
          <a:p>
            <a:pPr marL="0" indent="0" algn="ctr">
              <a:buNone/>
            </a:pPr>
            <a:r>
              <a:rPr lang="en-US" sz="2200" b="1" dirty="0">
                <a:solidFill>
                  <a:srgbClr val="27AE60"/>
                </a:solidFill>
                <a:latin typeface="Georgia" panose="02040502050405020303" pitchFamily="34" charset="0"/>
                <a:ea typeface="Georgia" panose="02040502050405020303" pitchFamily="34" charset="-122"/>
                <a:cs typeface="Georgia" panose="02040502050405020303" pitchFamily="34" charset="-120"/>
              </a:rPr>
              <a:t>42.6%</a:t>
            </a:r>
            <a:endParaRPr lang="en-US" sz="2200" dirty="0"/>
          </a:p>
        </p:txBody>
      </p:sp>
      <p:sp>
        <p:nvSpPr>
          <p:cNvPr id="41" name="Text 37"/>
          <p:cNvSpPr/>
          <p:nvPr/>
        </p:nvSpPr>
        <p:spPr>
          <a:xfrm>
            <a:off x="11286744" y="11384280"/>
            <a:ext cx="3183128" cy="320040"/>
          </a:xfrm>
          <a:prstGeom prst="rect">
            <a:avLst/>
          </a:prstGeom>
          <a:noFill/>
        </p:spPr>
        <p:txBody>
          <a:bodyPr wrap="square" lIns="0" tIns="0" rIns="0" bIns="0" rtlCol="0" anchor="t"/>
          <a:lstStyle/>
          <a:p>
            <a:pPr marL="0" indent="0" algn="ctr">
              <a:buNone/>
            </a:pPr>
            <a:r>
              <a:rPr lang="en-US" sz="1400" dirty="0">
                <a:solidFill>
                  <a:srgbClr val="27AE60"/>
                </a:solidFill>
                <a:latin typeface="Calibri" panose="020F0502020204030204" pitchFamily="34" charset="0"/>
                <a:ea typeface="Calibri" panose="020F0502020204030204" pitchFamily="34" charset="-122"/>
                <a:cs typeface="Calibri" panose="020F0502020204030204" pitchFamily="34" charset="-120"/>
              </a:rPr>
              <a:t>Positive</a:t>
            </a:r>
            <a:endParaRPr lang="en-US" sz="1400" dirty="0">
              <a:solidFill>
                <a:srgbClr val="27AE60"/>
              </a:solidFill>
              <a:latin typeface="Calibri" panose="020F0502020204030204" pitchFamily="34" charset="0"/>
              <a:ea typeface="Calibri" panose="020F0502020204030204" pitchFamily="34" charset="-122"/>
              <a:cs typeface="Calibri" panose="020F0502020204030204" pitchFamily="34" charset="-120"/>
            </a:endParaRPr>
          </a:p>
        </p:txBody>
      </p:sp>
      <p:sp>
        <p:nvSpPr>
          <p:cNvPr id="42" name="Shape 38"/>
          <p:cNvSpPr/>
          <p:nvPr/>
        </p:nvSpPr>
        <p:spPr>
          <a:xfrm>
            <a:off x="14561312" y="10789920"/>
            <a:ext cx="3183128" cy="1005840"/>
          </a:xfrm>
          <a:prstGeom prst="roundRect">
            <a:avLst>
              <a:gd name="adj" fmla="val 7273"/>
            </a:avLst>
          </a:prstGeom>
          <a:solidFill>
            <a:srgbClr val="EBF5FB"/>
          </a:solidFill>
          <a:ln w="3810">
            <a:solidFill>
              <a:srgbClr val="2980B9">
                <a:alpha val="40000"/>
              </a:srgbClr>
            </a:solidFill>
            <a:prstDash val="solid"/>
          </a:ln>
        </p:spPr>
      </p:sp>
      <p:sp>
        <p:nvSpPr>
          <p:cNvPr id="43" name="Text 39"/>
          <p:cNvSpPr/>
          <p:nvPr/>
        </p:nvSpPr>
        <p:spPr>
          <a:xfrm>
            <a:off x="14561312" y="10835640"/>
            <a:ext cx="3183128" cy="548640"/>
          </a:xfrm>
          <a:prstGeom prst="rect">
            <a:avLst/>
          </a:prstGeom>
          <a:noFill/>
        </p:spPr>
        <p:txBody>
          <a:bodyPr wrap="square" lIns="0" tIns="0" rIns="0" bIns="0" rtlCol="0" anchor="ctr"/>
          <a:lstStyle/>
          <a:p>
            <a:pPr marL="0" indent="0" algn="ctr">
              <a:buNone/>
            </a:pPr>
            <a:r>
              <a:rPr lang="en-US" sz="2200" b="1" dirty="0">
                <a:solidFill>
                  <a:srgbClr val="2980B9"/>
                </a:solidFill>
                <a:latin typeface="Georgia" panose="02040502050405020303" pitchFamily="34" charset="0"/>
                <a:ea typeface="Georgia" panose="02040502050405020303" pitchFamily="34" charset="-122"/>
                <a:cs typeface="Georgia" panose="02040502050405020303" pitchFamily="34" charset="-120"/>
              </a:rPr>
              <a:t>48.1%</a:t>
            </a:r>
            <a:endParaRPr lang="en-US" sz="2200" dirty="0"/>
          </a:p>
        </p:txBody>
      </p:sp>
      <p:sp>
        <p:nvSpPr>
          <p:cNvPr id="44" name="Text 40"/>
          <p:cNvSpPr/>
          <p:nvPr/>
        </p:nvSpPr>
        <p:spPr>
          <a:xfrm>
            <a:off x="14561312" y="11384280"/>
            <a:ext cx="3183128" cy="320040"/>
          </a:xfrm>
          <a:prstGeom prst="rect">
            <a:avLst/>
          </a:prstGeom>
          <a:noFill/>
        </p:spPr>
        <p:txBody>
          <a:bodyPr wrap="square" lIns="0" tIns="0" rIns="0" bIns="0" rtlCol="0" anchor="t"/>
          <a:lstStyle/>
          <a:p>
            <a:pPr marL="0" indent="0" algn="ctr">
              <a:buNone/>
            </a:pPr>
            <a:r>
              <a:rPr lang="en-US" sz="1400" dirty="0">
                <a:solidFill>
                  <a:srgbClr val="2980B9"/>
                </a:solidFill>
                <a:latin typeface="Calibri" panose="020F0502020204030204" pitchFamily="34" charset="0"/>
                <a:ea typeface="Calibri" panose="020F0502020204030204" pitchFamily="34" charset="-122"/>
                <a:cs typeface="Calibri" panose="020F0502020204030204" pitchFamily="34" charset="-120"/>
              </a:rPr>
              <a:t>No Impact</a:t>
            </a:r>
            <a:endParaRPr lang="en-US" sz="1400" dirty="0">
              <a:solidFill>
                <a:srgbClr val="2980B9"/>
              </a:solidFill>
              <a:latin typeface="Calibri" panose="020F0502020204030204" pitchFamily="34" charset="0"/>
              <a:ea typeface="Calibri" panose="020F0502020204030204" pitchFamily="34" charset="-122"/>
              <a:cs typeface="Calibri" panose="020F0502020204030204" pitchFamily="34" charset="-120"/>
            </a:endParaRPr>
          </a:p>
        </p:txBody>
      </p:sp>
      <p:sp>
        <p:nvSpPr>
          <p:cNvPr id="45" name="Shape 41"/>
          <p:cNvSpPr/>
          <p:nvPr/>
        </p:nvSpPr>
        <p:spPr>
          <a:xfrm>
            <a:off x="17835880" y="10789920"/>
            <a:ext cx="3183128" cy="1005840"/>
          </a:xfrm>
          <a:prstGeom prst="roundRect">
            <a:avLst>
              <a:gd name="adj" fmla="val 7273"/>
            </a:avLst>
          </a:prstGeom>
          <a:solidFill>
            <a:srgbClr val="FDEDEC"/>
          </a:solidFill>
          <a:ln w="3810">
            <a:solidFill>
              <a:srgbClr val="C0392B">
                <a:alpha val="40000"/>
              </a:srgbClr>
            </a:solidFill>
            <a:prstDash val="solid"/>
          </a:ln>
        </p:spPr>
      </p:sp>
      <p:sp>
        <p:nvSpPr>
          <p:cNvPr id="46" name="Text 42"/>
          <p:cNvSpPr/>
          <p:nvPr/>
        </p:nvSpPr>
        <p:spPr>
          <a:xfrm>
            <a:off x="17835880" y="10835640"/>
            <a:ext cx="3183128" cy="548640"/>
          </a:xfrm>
          <a:prstGeom prst="rect">
            <a:avLst/>
          </a:prstGeom>
          <a:noFill/>
        </p:spPr>
        <p:txBody>
          <a:bodyPr wrap="square" lIns="0" tIns="0" rIns="0" bIns="0" rtlCol="0" anchor="ctr"/>
          <a:lstStyle/>
          <a:p>
            <a:pPr marL="0" indent="0" algn="ctr">
              <a:buNone/>
            </a:pPr>
            <a:r>
              <a:rPr lang="en-US" sz="2200" b="1" dirty="0">
                <a:solidFill>
                  <a:srgbClr val="C0392B"/>
                </a:solidFill>
                <a:latin typeface="Georgia" panose="02040502050405020303" pitchFamily="34" charset="0"/>
                <a:ea typeface="Georgia" panose="02040502050405020303" pitchFamily="34" charset="-122"/>
                <a:cs typeface="Georgia" panose="02040502050405020303" pitchFamily="34" charset="-120"/>
              </a:rPr>
              <a:t>5.4%</a:t>
            </a:r>
            <a:endParaRPr lang="en-US" sz="2200" dirty="0"/>
          </a:p>
        </p:txBody>
      </p:sp>
      <p:sp>
        <p:nvSpPr>
          <p:cNvPr id="47" name="Text 43"/>
          <p:cNvSpPr/>
          <p:nvPr/>
        </p:nvSpPr>
        <p:spPr>
          <a:xfrm>
            <a:off x="17835880" y="11384280"/>
            <a:ext cx="3183128" cy="320040"/>
          </a:xfrm>
          <a:prstGeom prst="rect">
            <a:avLst/>
          </a:prstGeom>
          <a:noFill/>
        </p:spPr>
        <p:txBody>
          <a:bodyPr wrap="square" lIns="0" tIns="0" rIns="0" bIns="0" rtlCol="0" anchor="t"/>
          <a:lstStyle/>
          <a:p>
            <a:pPr marL="0" indent="0" algn="ctr">
              <a:buNone/>
            </a:pPr>
            <a:r>
              <a:rPr lang="en-US" sz="1400" dirty="0">
                <a:solidFill>
                  <a:srgbClr val="C0392B"/>
                </a:solidFill>
                <a:latin typeface="Calibri" panose="020F0502020204030204" pitchFamily="34" charset="0"/>
                <a:ea typeface="Calibri" panose="020F0502020204030204" pitchFamily="34" charset="-122"/>
                <a:cs typeface="Calibri" panose="020F0502020204030204" pitchFamily="34" charset="-120"/>
              </a:rPr>
              <a:t>Negative</a:t>
            </a:r>
            <a:endParaRPr lang="en-US" sz="1400" dirty="0">
              <a:solidFill>
                <a:srgbClr val="C0392B"/>
              </a:solidFill>
              <a:latin typeface="Calibri" panose="020F0502020204030204" pitchFamily="34" charset="0"/>
              <a:ea typeface="Calibri" panose="020F0502020204030204" pitchFamily="34" charset="-122"/>
              <a:cs typeface="Calibri" panose="020F0502020204030204" pitchFamily="34" charset="-120"/>
            </a:endParaRPr>
          </a:p>
        </p:txBody>
      </p:sp>
      <p:graphicFrame>
        <p:nvGraphicFramePr>
          <p:cNvPr id="48" name="Chart 1"/>
          <p:cNvGraphicFramePr/>
          <p:nvPr/>
        </p:nvGraphicFramePr>
        <p:xfrm>
          <a:off x="11241024" y="12024360"/>
          <a:ext cx="9915144"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49" name="Text 44"/>
          <p:cNvSpPr/>
          <p:nvPr/>
        </p:nvSpPr>
        <p:spPr>
          <a:xfrm>
            <a:off x="11286744" y="14950440"/>
            <a:ext cx="9823704" cy="914400"/>
          </a:xfrm>
          <a:prstGeom prst="rect">
            <a:avLst/>
          </a:prstGeom>
          <a:noFill/>
        </p:spPr>
        <p:txBody>
          <a:bodyPr wrap="square" rtlCol="0" anchor="t"/>
          <a:lstStyle/>
          <a:p>
            <a:pPr marL="0" indent="0">
              <a:lnSpc>
                <a:spcPct val="120000"/>
              </a:lnSpc>
              <a:buNone/>
            </a:pPr>
            <a:r>
              <a:rPr lang="en-US" i="1" dirty="0">
                <a:solidFill>
                  <a:srgbClr val="1A5276"/>
                </a:solidFill>
                <a:latin typeface="Calibri" panose="020F0502020204030204" pitchFamily="34" charset="0"/>
                <a:ea typeface="Calibri" panose="020F0502020204030204" pitchFamily="34" charset="-122"/>
                <a:cs typeface="Calibri" panose="020F0502020204030204" pitchFamily="34" charset="-120"/>
              </a:rPr>
              <a:t>Most students perceive idol worship as personally benign or positive, yet acknowledge that excessive worship can distort values (highest concern at 3.99/5).</a:t>
            </a:r>
            <a:endParaRPr lang="en-US" i="1" dirty="0">
              <a:solidFill>
                <a:srgbClr val="1A5276"/>
              </a:solidFill>
              <a:latin typeface="Calibri" panose="020F0502020204030204" pitchFamily="34" charset="0"/>
              <a:ea typeface="Calibri" panose="020F0502020204030204" pitchFamily="34" charset="-122"/>
              <a:cs typeface="Calibri" panose="020F0502020204030204" pitchFamily="34" charset="-120"/>
            </a:endParaRPr>
          </a:p>
        </p:txBody>
      </p:sp>
      <p:sp>
        <p:nvSpPr>
          <p:cNvPr id="50" name="Shape 45"/>
          <p:cNvSpPr/>
          <p:nvPr/>
        </p:nvSpPr>
        <p:spPr>
          <a:xfrm>
            <a:off x="11103864" y="16367760"/>
            <a:ext cx="10189464" cy="4681728"/>
          </a:xfrm>
          <a:prstGeom prst="roundRect">
            <a:avLst>
              <a:gd name="adj" fmla="val 1953"/>
            </a:avLst>
          </a:prstGeom>
          <a:solidFill>
            <a:srgbClr val="FFFFFF">
              <a:alpha val="75000"/>
            </a:srgbClr>
          </a:solidFill>
          <a:ln w="3810">
            <a:solidFill>
              <a:srgbClr val="2980B9">
                <a:alpha val="20000"/>
              </a:srgbClr>
            </a:solidFill>
            <a:prstDash val="solid"/>
          </a:ln>
          <a:effectLst>
            <a:outerShdw blurRad="50800" dist="12700" dir="8100000" algn="bl" rotWithShape="0">
              <a:srgbClr val="000000">
                <a:alpha val="8000"/>
              </a:srgbClr>
            </a:outerShdw>
          </a:effectLst>
        </p:spPr>
      </p:sp>
      <p:sp>
        <p:nvSpPr>
          <p:cNvPr id="51" name="Shape 46"/>
          <p:cNvSpPr/>
          <p:nvPr/>
        </p:nvSpPr>
        <p:spPr>
          <a:xfrm>
            <a:off x="11241024" y="16477488"/>
            <a:ext cx="292608" cy="292608"/>
          </a:xfrm>
          <a:prstGeom prst="ellipse">
            <a:avLst/>
          </a:prstGeom>
          <a:solidFill>
            <a:srgbClr val="2980B9"/>
          </a:solidFill>
        </p:spPr>
      </p:sp>
      <p:sp>
        <p:nvSpPr>
          <p:cNvPr id="52" name="Text 47"/>
          <p:cNvSpPr/>
          <p:nvPr/>
        </p:nvSpPr>
        <p:spPr>
          <a:xfrm>
            <a:off x="11241024" y="16477488"/>
            <a:ext cx="292608" cy="292608"/>
          </a:xfrm>
          <a:prstGeom prst="rect">
            <a:avLst/>
          </a:prstGeom>
          <a:noFill/>
        </p:spPr>
        <p:txBody>
          <a:bodyPr wrap="square" lIns="0" tIns="0" rIns="0" bIns="0" rtlCol="0" anchor="ctr"/>
          <a:lstStyle/>
          <a:p>
            <a:pPr marL="0" indent="0" algn="ctr">
              <a:buNone/>
            </a:pPr>
            <a:r>
              <a:rPr lang="en-US" sz="1100" b="1" dirty="0">
                <a:solidFill>
                  <a:srgbClr val="FFFFFF"/>
                </a:solidFill>
                <a:latin typeface="Calibri" panose="020F0502020204030204" pitchFamily="34" charset="0"/>
                <a:ea typeface="Calibri" panose="020F0502020204030204" pitchFamily="34" charset="-122"/>
                <a:cs typeface="Calibri" panose="020F0502020204030204" pitchFamily="34" charset="-120"/>
              </a:rPr>
              <a:t>6</a:t>
            </a:r>
            <a:endParaRPr lang="en-US" sz="1100" dirty="0"/>
          </a:p>
        </p:txBody>
      </p:sp>
      <p:sp>
        <p:nvSpPr>
          <p:cNvPr id="53" name="Text 48"/>
          <p:cNvSpPr/>
          <p:nvPr/>
        </p:nvSpPr>
        <p:spPr>
          <a:xfrm>
            <a:off x="11606784" y="16459200"/>
            <a:ext cx="9549384" cy="329184"/>
          </a:xfrm>
          <a:prstGeom prst="rect">
            <a:avLst/>
          </a:prstGeom>
          <a:noFill/>
        </p:spPr>
        <p:txBody>
          <a:bodyPr wrap="square" lIns="0" tIns="0" rIns="0" bIns="0" rtlCol="0" anchor="ctr"/>
          <a:lstStyle/>
          <a:p>
            <a:pPr marL="0" indent="0">
              <a:buNone/>
            </a:pPr>
            <a:r>
              <a:rPr lang="en-US" sz="1450" b="1" dirty="0">
                <a:solidFill>
                  <a:srgbClr val="1A5276"/>
                </a:solidFill>
                <a:latin typeface="Georgia" panose="02040502050405020303" pitchFamily="34" charset="0"/>
                <a:ea typeface="Georgia" panose="02040502050405020303" pitchFamily="34" charset="-122"/>
                <a:cs typeface="Georgia" panose="02040502050405020303" pitchFamily="34" charset="-120"/>
              </a:rPr>
              <a:t>Findings: RQ3 - Perceived Online Impact</a:t>
            </a:r>
            <a:endParaRPr lang="en-US" sz="1450" dirty="0"/>
          </a:p>
        </p:txBody>
      </p:sp>
      <p:sp>
        <p:nvSpPr>
          <p:cNvPr id="54" name="Shape 49"/>
          <p:cNvSpPr/>
          <p:nvPr/>
        </p:nvSpPr>
        <p:spPr>
          <a:xfrm>
            <a:off x="11241024" y="16824960"/>
            <a:ext cx="9915144" cy="0"/>
          </a:xfrm>
          <a:prstGeom prst="line">
            <a:avLst/>
          </a:prstGeom>
          <a:noFill/>
          <a:ln w="10160">
            <a:solidFill>
              <a:srgbClr val="2980B9">
                <a:alpha val="30000"/>
              </a:srgbClr>
            </a:solidFill>
            <a:prstDash val="solid"/>
          </a:ln>
        </p:spPr>
      </p:sp>
      <p:graphicFrame>
        <p:nvGraphicFramePr>
          <p:cNvPr id="55" name="Chart 2"/>
          <p:cNvGraphicFramePr/>
          <p:nvPr/>
        </p:nvGraphicFramePr>
        <p:xfrm>
          <a:off x="11241024" y="16916400"/>
          <a:ext cx="5453329" cy="2926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6" name="Chart 3"/>
          <p:cNvGraphicFramePr/>
          <p:nvPr/>
        </p:nvGraphicFramePr>
        <p:xfrm>
          <a:off x="16694353" y="16916400"/>
          <a:ext cx="4461815" cy="2926080"/>
        </p:xfrm>
        <a:graphic>
          <a:graphicData uri="http://schemas.openxmlformats.org/drawingml/2006/chart">
            <c:chart xmlns:c="http://schemas.openxmlformats.org/drawingml/2006/chart" xmlns:r="http://schemas.openxmlformats.org/officeDocument/2006/relationships" r:id="rId4"/>
          </a:graphicData>
        </a:graphic>
      </p:graphicFrame>
      <p:sp>
        <p:nvSpPr>
          <p:cNvPr id="57" name="Shape 50"/>
          <p:cNvSpPr/>
          <p:nvPr/>
        </p:nvSpPr>
        <p:spPr>
          <a:xfrm>
            <a:off x="11286744" y="20025360"/>
            <a:ext cx="4820412" cy="1188720"/>
          </a:xfrm>
          <a:prstGeom prst="roundRect">
            <a:avLst>
              <a:gd name="adj" fmla="val 6154"/>
            </a:avLst>
          </a:prstGeom>
          <a:solidFill>
            <a:srgbClr val="E8F8F0"/>
          </a:solidFill>
        </p:spPr>
      </p:sp>
      <p:sp>
        <p:nvSpPr>
          <p:cNvPr id="58" name="Text 51"/>
          <p:cNvSpPr/>
          <p:nvPr/>
        </p:nvSpPr>
        <p:spPr>
          <a:xfrm>
            <a:off x="11286744" y="20025360"/>
            <a:ext cx="4820412" cy="1188720"/>
          </a:xfrm>
          <a:prstGeom prst="rect">
            <a:avLst/>
          </a:prstGeom>
          <a:noFill/>
        </p:spPr>
        <p:txBody>
          <a:bodyPr wrap="square" rtlCol="0" anchor="ctr"/>
          <a:lstStyle/>
          <a:p>
            <a:pPr marL="0" indent="0" algn="ctr">
              <a:lnSpc>
                <a:spcPct val="115000"/>
              </a:lnSpc>
              <a:buNone/>
            </a:pPr>
            <a:r>
              <a:rPr lang="en-US" sz="1400" b="1" dirty="0">
                <a:solidFill>
                  <a:srgbClr val="27AE60"/>
                </a:solidFill>
                <a:latin typeface="Calibri" panose="020F0502020204030204" pitchFamily="34" charset="0"/>
                <a:ea typeface="Calibri" panose="020F0502020204030204" pitchFamily="34" charset="-122"/>
                <a:cs typeface="Calibri" panose="020F0502020204030204" pitchFamily="34" charset="-120"/>
              </a:rPr>
              <a:t>Private Experience</a:t>
            </a:r>
            <a:endParaRPr lang="en-US" sz="1400" dirty="0"/>
          </a:p>
          <a:p>
            <a:pPr marL="0" indent="0" algn="ctr">
              <a:lnSpc>
                <a:spcPct val="115000"/>
              </a:lnSpc>
              <a:buNone/>
            </a:pPr>
            <a:r>
              <a:rPr lang="en-US" sz="1200" dirty="0">
                <a:solidFill>
                  <a:srgbClr val="2C3E50"/>
                </a:solidFill>
                <a:latin typeface="Calibri" panose="020F0502020204030204" pitchFamily="34" charset="0"/>
                <a:ea typeface="Calibri" panose="020F0502020204030204" pitchFamily="34" charset="-122"/>
                <a:cs typeface="Calibri" panose="020F0502020204030204" pitchFamily="34" charset="-120"/>
              </a:rPr>
              <a:t>42.6% positive</a:t>
            </a:r>
            <a:endParaRPr lang="en-US" sz="1400" dirty="0"/>
          </a:p>
          <a:p>
            <a:pPr marL="0" indent="0" algn="ctr">
              <a:lnSpc>
                <a:spcPct val="115000"/>
              </a:lnSpc>
              <a:buNone/>
            </a:pPr>
            <a:r>
              <a:rPr lang="en-US" sz="1200" dirty="0">
                <a:solidFill>
                  <a:srgbClr val="2C3E50"/>
                </a:solidFill>
                <a:latin typeface="Calibri" panose="020F0502020204030204" pitchFamily="34" charset="0"/>
                <a:ea typeface="Calibri" panose="020F0502020204030204" pitchFamily="34" charset="-122"/>
                <a:cs typeface="Calibri" panose="020F0502020204030204" pitchFamily="34" charset="-120"/>
              </a:rPr>
              <a:t>48.1% neutral</a:t>
            </a:r>
            <a:endParaRPr lang="en-US" sz="1400" dirty="0"/>
          </a:p>
          <a:p>
            <a:pPr marL="0" indent="0" algn="ctr">
              <a:lnSpc>
                <a:spcPct val="115000"/>
              </a:lnSpc>
              <a:buNone/>
            </a:pPr>
            <a:r>
              <a:rPr lang="en-US" sz="1200" dirty="0">
                <a:solidFill>
                  <a:srgbClr val="2C3E50"/>
                </a:solidFill>
                <a:latin typeface="Calibri" panose="020F0502020204030204" pitchFamily="34" charset="0"/>
                <a:ea typeface="Calibri" panose="020F0502020204030204" pitchFamily="34" charset="-122"/>
                <a:cs typeface="Calibri" panose="020F0502020204030204" pitchFamily="34" charset="-120"/>
              </a:rPr>
              <a:t>Only 5.4% negative</a:t>
            </a:r>
            <a:endParaRPr lang="en-US" sz="1200" dirty="0">
              <a:solidFill>
                <a:srgbClr val="2C3E50"/>
              </a:solidFill>
              <a:latin typeface="Calibri" panose="020F0502020204030204" pitchFamily="34" charset="0"/>
              <a:ea typeface="Calibri" panose="020F0502020204030204" pitchFamily="34" charset="-122"/>
              <a:cs typeface="Calibri" panose="020F0502020204030204" pitchFamily="34" charset="-120"/>
            </a:endParaRPr>
          </a:p>
        </p:txBody>
      </p:sp>
      <p:sp>
        <p:nvSpPr>
          <p:cNvPr id="59" name="Text 52"/>
          <p:cNvSpPr/>
          <p:nvPr/>
        </p:nvSpPr>
        <p:spPr>
          <a:xfrm>
            <a:off x="16107156" y="20025360"/>
            <a:ext cx="182880" cy="1188720"/>
          </a:xfrm>
          <a:prstGeom prst="rect">
            <a:avLst/>
          </a:prstGeom>
          <a:noFill/>
        </p:spPr>
        <p:txBody>
          <a:bodyPr wrap="square" rtlCol="0" anchor="ctr"/>
          <a:lstStyle/>
          <a:p>
            <a:pPr marL="0" indent="0" algn="ctr">
              <a:buNone/>
            </a:pPr>
            <a:r>
              <a:rPr lang="en-US" sz="1000" b="1" dirty="0">
                <a:solidFill>
                  <a:srgbClr val="7F8C8D"/>
                </a:solidFill>
                <a:latin typeface="Calibri" panose="020F0502020204030204" pitchFamily="34" charset="0"/>
                <a:ea typeface="Calibri" panose="020F0502020204030204" pitchFamily="34" charset="-122"/>
                <a:cs typeface="Calibri" panose="020F0502020204030204" pitchFamily="34" charset="-120"/>
              </a:rPr>
              <a:t>VS</a:t>
            </a:r>
            <a:endParaRPr lang="en-US" sz="1000" dirty="0"/>
          </a:p>
        </p:txBody>
      </p:sp>
      <p:sp>
        <p:nvSpPr>
          <p:cNvPr id="60" name="Shape 53"/>
          <p:cNvSpPr/>
          <p:nvPr/>
        </p:nvSpPr>
        <p:spPr>
          <a:xfrm>
            <a:off x="16290036" y="20025360"/>
            <a:ext cx="4820412" cy="1188720"/>
          </a:xfrm>
          <a:prstGeom prst="roundRect">
            <a:avLst>
              <a:gd name="adj" fmla="val 6154"/>
            </a:avLst>
          </a:prstGeom>
          <a:solidFill>
            <a:srgbClr val="FDEDEC"/>
          </a:solidFill>
        </p:spPr>
      </p:sp>
      <p:sp>
        <p:nvSpPr>
          <p:cNvPr id="61" name="Text 54"/>
          <p:cNvSpPr/>
          <p:nvPr/>
        </p:nvSpPr>
        <p:spPr>
          <a:xfrm>
            <a:off x="16290036" y="20025360"/>
            <a:ext cx="4820412" cy="1188720"/>
          </a:xfrm>
          <a:prstGeom prst="rect">
            <a:avLst/>
          </a:prstGeom>
          <a:noFill/>
        </p:spPr>
        <p:txBody>
          <a:bodyPr wrap="square" rtlCol="0" anchor="ctr"/>
          <a:lstStyle/>
          <a:p>
            <a:pPr marL="0" indent="0" algn="ctr">
              <a:lnSpc>
                <a:spcPct val="115000"/>
              </a:lnSpc>
              <a:buNone/>
            </a:pPr>
            <a:r>
              <a:rPr lang="en-US" sz="1400" b="1" dirty="0">
                <a:solidFill>
                  <a:srgbClr val="C0392B"/>
                </a:solidFill>
                <a:latin typeface="Calibri" panose="020F0502020204030204" pitchFamily="34" charset="0"/>
                <a:ea typeface="Calibri" panose="020F0502020204030204" pitchFamily="34" charset="-122"/>
                <a:cs typeface="Calibri" panose="020F0502020204030204" pitchFamily="34" charset="-120"/>
              </a:rPr>
              <a:t>Public Evaluation</a:t>
            </a:r>
            <a:endParaRPr lang="en-US" sz="1400" dirty="0"/>
          </a:p>
          <a:p>
            <a:pPr marL="0" indent="0" algn="ctr">
              <a:lnSpc>
                <a:spcPct val="115000"/>
              </a:lnSpc>
              <a:buNone/>
            </a:pPr>
            <a:r>
              <a:rPr lang="en-US" sz="1200" dirty="0">
                <a:solidFill>
                  <a:srgbClr val="2C3E50"/>
                </a:solidFill>
                <a:latin typeface="Calibri" panose="020F0502020204030204" pitchFamily="34" charset="0"/>
                <a:ea typeface="Calibri" panose="020F0502020204030204" pitchFamily="34" charset="-122"/>
                <a:cs typeface="Calibri" panose="020F0502020204030204" pitchFamily="34" charset="-120"/>
              </a:rPr>
              <a:t>70.5% negative</a:t>
            </a:r>
            <a:endParaRPr lang="en-US" sz="1400" dirty="0"/>
          </a:p>
          <a:p>
            <a:pPr marL="0" indent="0" algn="ctr">
              <a:lnSpc>
                <a:spcPct val="115000"/>
              </a:lnSpc>
              <a:buNone/>
            </a:pPr>
            <a:r>
              <a:rPr lang="en-US" sz="1200" dirty="0">
                <a:solidFill>
                  <a:srgbClr val="2C3E50"/>
                </a:solidFill>
                <a:latin typeface="Calibri" panose="020F0502020204030204" pitchFamily="34" charset="0"/>
                <a:ea typeface="Calibri" panose="020F0502020204030204" pitchFamily="34" charset="-122"/>
                <a:cs typeface="Calibri" panose="020F0502020204030204" pitchFamily="34" charset="-120"/>
              </a:rPr>
              <a:t>(46.5% severe +</a:t>
            </a:r>
            <a:endParaRPr lang="en-US" sz="1400" dirty="0"/>
          </a:p>
          <a:p>
            <a:pPr marL="0" indent="0" algn="ctr">
              <a:lnSpc>
                <a:spcPct val="115000"/>
              </a:lnSpc>
              <a:buNone/>
            </a:pPr>
            <a:r>
              <a:rPr lang="en-US" sz="1200" dirty="0">
                <a:solidFill>
                  <a:srgbClr val="2C3E50"/>
                </a:solidFill>
                <a:latin typeface="Calibri" panose="020F0502020204030204" pitchFamily="34" charset="0"/>
                <a:ea typeface="Calibri" panose="020F0502020204030204" pitchFamily="34" charset="-122"/>
                <a:cs typeface="Calibri" panose="020F0502020204030204" pitchFamily="34" charset="-120"/>
              </a:rPr>
              <a:t>24.0% moderate)</a:t>
            </a:r>
            <a:endParaRPr lang="en-US" sz="1200" dirty="0">
              <a:solidFill>
                <a:srgbClr val="2C3E50"/>
              </a:solidFill>
              <a:latin typeface="Calibri" panose="020F0502020204030204" pitchFamily="34" charset="0"/>
              <a:ea typeface="Calibri" panose="020F0502020204030204" pitchFamily="34" charset="-122"/>
              <a:cs typeface="Calibri" panose="020F0502020204030204" pitchFamily="34" charset="-120"/>
            </a:endParaRPr>
          </a:p>
        </p:txBody>
      </p:sp>
      <p:sp>
        <p:nvSpPr>
          <p:cNvPr id="62" name="Shape 55"/>
          <p:cNvSpPr/>
          <p:nvPr/>
        </p:nvSpPr>
        <p:spPr>
          <a:xfrm>
            <a:off x="21659088" y="2834640"/>
            <a:ext cx="10189464" cy="6400800"/>
          </a:xfrm>
          <a:prstGeom prst="roundRect">
            <a:avLst>
              <a:gd name="adj" fmla="val 1429"/>
            </a:avLst>
          </a:prstGeom>
          <a:solidFill>
            <a:srgbClr val="FFFFFF">
              <a:alpha val="75000"/>
            </a:srgbClr>
          </a:solidFill>
          <a:ln w="3810">
            <a:solidFill>
              <a:srgbClr val="2980B9">
                <a:alpha val="20000"/>
              </a:srgbClr>
            </a:solidFill>
            <a:prstDash val="solid"/>
          </a:ln>
          <a:effectLst>
            <a:outerShdw blurRad="50800" dist="12700" dir="8100000" algn="bl" rotWithShape="0">
              <a:srgbClr val="000000">
                <a:alpha val="8000"/>
              </a:srgbClr>
            </a:outerShdw>
          </a:effectLst>
        </p:spPr>
      </p:sp>
      <p:sp>
        <p:nvSpPr>
          <p:cNvPr id="63" name="Shape 56"/>
          <p:cNvSpPr/>
          <p:nvPr/>
        </p:nvSpPr>
        <p:spPr>
          <a:xfrm>
            <a:off x="21796248" y="2944368"/>
            <a:ext cx="292608" cy="292608"/>
          </a:xfrm>
          <a:prstGeom prst="ellipse">
            <a:avLst/>
          </a:prstGeom>
          <a:solidFill>
            <a:srgbClr val="2980B9"/>
          </a:solidFill>
        </p:spPr>
      </p:sp>
      <p:sp>
        <p:nvSpPr>
          <p:cNvPr id="64" name="Text 57"/>
          <p:cNvSpPr/>
          <p:nvPr/>
        </p:nvSpPr>
        <p:spPr>
          <a:xfrm>
            <a:off x="21796248" y="2944368"/>
            <a:ext cx="292608" cy="292608"/>
          </a:xfrm>
          <a:prstGeom prst="rect">
            <a:avLst/>
          </a:prstGeom>
          <a:noFill/>
        </p:spPr>
        <p:txBody>
          <a:bodyPr wrap="square" lIns="0" tIns="0" rIns="0" bIns="0" rtlCol="0" anchor="ctr"/>
          <a:lstStyle/>
          <a:p>
            <a:pPr marL="0" indent="0" algn="ctr">
              <a:buNone/>
            </a:pPr>
            <a:r>
              <a:rPr lang="en-US" sz="1100" b="1" dirty="0">
                <a:solidFill>
                  <a:srgbClr val="FFFFFF"/>
                </a:solidFill>
                <a:latin typeface="Calibri" panose="020F0502020204030204" pitchFamily="34" charset="0"/>
                <a:ea typeface="Calibri" panose="020F0502020204030204" pitchFamily="34" charset="-122"/>
                <a:cs typeface="Calibri" panose="020F0502020204030204" pitchFamily="34" charset="-120"/>
              </a:rPr>
              <a:t>7</a:t>
            </a:r>
            <a:endParaRPr lang="en-US" sz="1100" dirty="0"/>
          </a:p>
        </p:txBody>
      </p:sp>
      <p:sp>
        <p:nvSpPr>
          <p:cNvPr id="65" name="Text 58"/>
          <p:cNvSpPr/>
          <p:nvPr/>
        </p:nvSpPr>
        <p:spPr>
          <a:xfrm>
            <a:off x="22162008" y="2926080"/>
            <a:ext cx="9549384" cy="329184"/>
          </a:xfrm>
          <a:prstGeom prst="rect">
            <a:avLst/>
          </a:prstGeom>
          <a:noFill/>
        </p:spPr>
        <p:txBody>
          <a:bodyPr wrap="square" lIns="0" tIns="0" rIns="0" bIns="0" rtlCol="0" anchor="ctr"/>
          <a:lstStyle/>
          <a:p>
            <a:pPr marL="0" indent="0">
              <a:buNone/>
            </a:pPr>
            <a:r>
              <a:rPr lang="en-US" sz="1450" b="1" dirty="0">
                <a:solidFill>
                  <a:srgbClr val="1A5276"/>
                </a:solidFill>
                <a:latin typeface="Georgia" panose="02040502050405020303" pitchFamily="34" charset="0"/>
                <a:ea typeface="Georgia" panose="02040502050405020303" pitchFamily="34" charset="-122"/>
                <a:cs typeface="Georgia" panose="02040502050405020303" pitchFamily="34" charset="-120"/>
              </a:rPr>
              <a:t>Discussion</a:t>
            </a:r>
            <a:endParaRPr lang="en-US" sz="1450" dirty="0"/>
          </a:p>
        </p:txBody>
      </p:sp>
      <p:sp>
        <p:nvSpPr>
          <p:cNvPr id="66" name="Shape 59"/>
          <p:cNvSpPr/>
          <p:nvPr/>
        </p:nvSpPr>
        <p:spPr>
          <a:xfrm>
            <a:off x="21796248" y="3291840"/>
            <a:ext cx="9915144" cy="0"/>
          </a:xfrm>
          <a:prstGeom prst="line">
            <a:avLst/>
          </a:prstGeom>
          <a:noFill/>
          <a:ln w="10160">
            <a:solidFill>
              <a:srgbClr val="2980B9">
                <a:alpha val="30000"/>
              </a:srgbClr>
            </a:solidFill>
            <a:prstDash val="solid"/>
          </a:ln>
        </p:spPr>
      </p:sp>
      <p:sp>
        <p:nvSpPr>
          <p:cNvPr id="67" name="Text 60"/>
          <p:cNvSpPr/>
          <p:nvPr/>
        </p:nvSpPr>
        <p:spPr>
          <a:xfrm>
            <a:off x="21841968" y="3383280"/>
            <a:ext cx="9823704" cy="5669280"/>
          </a:xfrm>
          <a:prstGeom prst="rect">
            <a:avLst/>
          </a:prstGeom>
          <a:noFill/>
        </p:spPr>
        <p:txBody>
          <a:bodyPr wrap="square" rtlCol="0" anchor="t"/>
          <a:lstStyle/>
          <a:p>
            <a:pPr marL="0" indent="0">
              <a:lnSpc>
                <a:spcPct val="120000"/>
              </a:lnSpc>
              <a:spcAft>
                <a:spcPts val="600"/>
              </a:spcAft>
              <a:buNone/>
            </a:pPr>
            <a:r>
              <a:rPr lang="en-US" sz="2000" b="1" dirty="0">
                <a:solidFill>
                  <a:srgbClr val="2C3E50"/>
                </a:solidFill>
                <a:latin typeface="Calibri" panose="020F0502020204030204" pitchFamily="34" charset="0"/>
                <a:ea typeface="Calibri" panose="020F0502020204030204" pitchFamily="34" charset="-122"/>
                <a:cs typeface="Calibri" panose="020F0502020204030204" pitchFamily="34" charset="-120"/>
              </a:rPr>
              <a:t>Cognitive-aspirational dominance and Maslow's hierarchy: </a:t>
            </a:r>
            <a:r>
              <a:rPr lang="en-US" sz="2000" dirty="0">
                <a:solidFill>
                  <a:srgbClr val="2C3E50"/>
                </a:solidFill>
                <a:latin typeface="Calibri" panose="020F0502020204030204" pitchFamily="34" charset="0"/>
                <a:ea typeface="Calibri" panose="020F0502020204030204" pitchFamily="34" charset="-122"/>
                <a:cs typeface="Calibri" panose="020F0502020204030204" pitchFamily="34" charset="-120"/>
              </a:rPr>
              <a:t>The overwhelming prevalence of talent recognition (89.9%) and values identification (83.0%) supports the hypothesis that idol worship fulfills higher-order needs for esteem and self-actualization. Students admire idols as aspirational models — consistent with Maslow's framework and distinct from the pathological framing in existing literature.</a:t>
            </a:r>
            <a:endParaRPr lang="en-US" sz="2000" dirty="0"/>
          </a:p>
          <a:p>
            <a:pPr marL="0" indent="0">
              <a:lnSpc>
                <a:spcPct val="120000"/>
              </a:lnSpc>
              <a:spcAft>
                <a:spcPts val="600"/>
              </a:spcAft>
              <a:buNone/>
            </a:pPr>
            <a:r>
              <a:rPr lang="en-US" sz="2000" b="1" dirty="0">
                <a:solidFill>
                  <a:srgbClr val="2C3E50"/>
                </a:solidFill>
                <a:latin typeface="Calibri" panose="020F0502020204030204" pitchFamily="34" charset="0"/>
                <a:ea typeface="Calibri" panose="020F0502020204030204" pitchFamily="34" charset="-122"/>
                <a:cs typeface="Calibri" panose="020F0502020204030204" pitchFamily="34" charset="-120"/>
              </a:rPr>
              <a:t>The private-public paradox: </a:t>
            </a:r>
            <a:r>
              <a:rPr lang="en-US" sz="2000" dirty="0">
                <a:solidFill>
                  <a:srgbClr val="2C3E50"/>
                </a:solidFill>
                <a:latin typeface="Calibri" panose="020F0502020204030204" pitchFamily="34" charset="0"/>
                <a:ea typeface="Calibri" panose="020F0502020204030204" pitchFamily="34" charset="-122"/>
                <a:cs typeface="Calibri" panose="020F0502020204030204" pitchFamily="34" charset="-120"/>
              </a:rPr>
              <a:t>The sharp disconnect between private experience and public evaluation suggests the problem lies not in 'liking an idol' itself, but in collective, organized dynamics — where emotional support transforms into time displacement, consumption pressure, and group hostility. This aligns with Mao et al.'s (2023) characterization of fan circles as quasi-organizational structures.</a:t>
            </a:r>
            <a:endParaRPr lang="en-US" sz="2000" dirty="0"/>
          </a:p>
          <a:p>
            <a:pPr marL="0" indent="0">
              <a:lnSpc>
                <a:spcPct val="120000"/>
              </a:lnSpc>
              <a:buNone/>
            </a:pPr>
            <a:r>
              <a:rPr lang="en-US" sz="2000" b="1" dirty="0">
                <a:solidFill>
                  <a:srgbClr val="2C3E50"/>
                </a:solidFill>
                <a:latin typeface="Calibri" panose="020F0502020204030204" pitchFamily="34" charset="0"/>
                <a:ea typeface="Calibri" panose="020F0502020204030204" pitchFamily="34" charset="-122"/>
                <a:cs typeface="Calibri" panose="020F0502020204030204" pitchFamily="34" charset="-120"/>
              </a:rPr>
              <a:t>Connections to prior research: </a:t>
            </a:r>
            <a:r>
              <a:rPr lang="en-US" sz="2000" dirty="0">
                <a:solidFill>
                  <a:srgbClr val="2C3E50"/>
                </a:solidFill>
                <a:latin typeface="Calibri" panose="020F0502020204030204" pitchFamily="34" charset="0"/>
                <a:ea typeface="Calibri" panose="020F0502020204030204" pitchFamily="34" charset="-122"/>
                <a:cs typeface="Calibri" panose="020F0502020204030204" pitchFamily="34" charset="-120"/>
              </a:rPr>
              <a:t>Our motivational categories complement Wei &amp; Huang's (2024) six-profile taxonomy. The finding that personal well-being perceptions remain largely positive parallels Zhang et al.'s (2026) insight that only borderline-pathological worship bridges to reduced life satisfaction.</a:t>
            </a:r>
            <a:endParaRPr lang="en-US" sz="2000" dirty="0">
              <a:solidFill>
                <a:srgbClr val="2C3E50"/>
              </a:solidFill>
              <a:latin typeface="Calibri" panose="020F0502020204030204" pitchFamily="34" charset="0"/>
              <a:ea typeface="Calibri" panose="020F0502020204030204" pitchFamily="34" charset="-122"/>
              <a:cs typeface="Calibri" panose="020F0502020204030204" pitchFamily="34" charset="-120"/>
            </a:endParaRPr>
          </a:p>
        </p:txBody>
      </p:sp>
      <p:sp>
        <p:nvSpPr>
          <p:cNvPr id="68" name="Shape 61"/>
          <p:cNvSpPr/>
          <p:nvPr/>
        </p:nvSpPr>
        <p:spPr>
          <a:xfrm>
            <a:off x="21659088" y="9464040"/>
            <a:ext cx="10189464" cy="4389120"/>
          </a:xfrm>
          <a:prstGeom prst="roundRect">
            <a:avLst>
              <a:gd name="adj" fmla="val 2083"/>
            </a:avLst>
          </a:prstGeom>
          <a:solidFill>
            <a:srgbClr val="FFFFFF">
              <a:alpha val="75000"/>
            </a:srgbClr>
          </a:solidFill>
          <a:ln w="3810">
            <a:solidFill>
              <a:srgbClr val="2980B9">
                <a:alpha val="20000"/>
              </a:srgbClr>
            </a:solidFill>
            <a:prstDash val="solid"/>
          </a:ln>
          <a:effectLst>
            <a:outerShdw blurRad="50800" dist="12700" dir="8100000" algn="bl" rotWithShape="0">
              <a:srgbClr val="000000">
                <a:alpha val="8000"/>
              </a:srgbClr>
            </a:outerShdw>
          </a:effectLst>
        </p:spPr>
      </p:sp>
      <p:sp>
        <p:nvSpPr>
          <p:cNvPr id="69" name="Shape 62"/>
          <p:cNvSpPr/>
          <p:nvPr/>
        </p:nvSpPr>
        <p:spPr>
          <a:xfrm>
            <a:off x="21796248" y="9573768"/>
            <a:ext cx="292608" cy="292608"/>
          </a:xfrm>
          <a:prstGeom prst="ellipse">
            <a:avLst/>
          </a:prstGeom>
          <a:solidFill>
            <a:srgbClr val="2980B9"/>
          </a:solidFill>
        </p:spPr>
      </p:sp>
      <p:sp>
        <p:nvSpPr>
          <p:cNvPr id="70" name="Text 63"/>
          <p:cNvSpPr/>
          <p:nvPr/>
        </p:nvSpPr>
        <p:spPr>
          <a:xfrm>
            <a:off x="21796248" y="9573768"/>
            <a:ext cx="292608" cy="292608"/>
          </a:xfrm>
          <a:prstGeom prst="rect">
            <a:avLst/>
          </a:prstGeom>
          <a:noFill/>
        </p:spPr>
        <p:txBody>
          <a:bodyPr wrap="square" lIns="0" tIns="0" rIns="0" bIns="0" rtlCol="0" anchor="ctr"/>
          <a:lstStyle/>
          <a:p>
            <a:pPr marL="0" indent="0" algn="ctr">
              <a:buNone/>
            </a:pPr>
            <a:r>
              <a:rPr lang="en-US" sz="1100" b="1" dirty="0">
                <a:solidFill>
                  <a:srgbClr val="FFFFFF"/>
                </a:solidFill>
                <a:latin typeface="Calibri" panose="020F0502020204030204" pitchFamily="34" charset="0"/>
                <a:ea typeface="Calibri" panose="020F0502020204030204" pitchFamily="34" charset="-122"/>
                <a:cs typeface="Calibri" panose="020F0502020204030204" pitchFamily="34" charset="-120"/>
              </a:rPr>
              <a:t>8</a:t>
            </a:r>
            <a:endParaRPr lang="en-US" sz="1100" dirty="0"/>
          </a:p>
        </p:txBody>
      </p:sp>
      <p:sp>
        <p:nvSpPr>
          <p:cNvPr id="71" name="Text 64"/>
          <p:cNvSpPr/>
          <p:nvPr/>
        </p:nvSpPr>
        <p:spPr>
          <a:xfrm>
            <a:off x="22162008" y="9555480"/>
            <a:ext cx="9549384" cy="329184"/>
          </a:xfrm>
          <a:prstGeom prst="rect">
            <a:avLst/>
          </a:prstGeom>
          <a:noFill/>
        </p:spPr>
        <p:txBody>
          <a:bodyPr wrap="square" lIns="0" tIns="0" rIns="0" bIns="0" rtlCol="0" anchor="ctr"/>
          <a:lstStyle/>
          <a:p>
            <a:pPr marL="0" indent="0">
              <a:buNone/>
            </a:pPr>
            <a:r>
              <a:rPr lang="en-US" sz="1450" b="1" dirty="0">
                <a:solidFill>
                  <a:srgbClr val="1A5276"/>
                </a:solidFill>
                <a:latin typeface="Georgia" panose="02040502050405020303" pitchFamily="34" charset="0"/>
                <a:ea typeface="Georgia" panose="02040502050405020303" pitchFamily="34" charset="-122"/>
                <a:cs typeface="Georgia" panose="02040502050405020303" pitchFamily="34" charset="-120"/>
              </a:rPr>
              <a:t>Conclusion</a:t>
            </a:r>
            <a:endParaRPr lang="en-US" sz="1450" dirty="0"/>
          </a:p>
        </p:txBody>
      </p:sp>
      <p:sp>
        <p:nvSpPr>
          <p:cNvPr id="72" name="Shape 65"/>
          <p:cNvSpPr/>
          <p:nvPr/>
        </p:nvSpPr>
        <p:spPr>
          <a:xfrm>
            <a:off x="21796248" y="9921240"/>
            <a:ext cx="9915144" cy="0"/>
          </a:xfrm>
          <a:prstGeom prst="line">
            <a:avLst/>
          </a:prstGeom>
          <a:noFill/>
          <a:ln w="10160">
            <a:solidFill>
              <a:srgbClr val="2980B9">
                <a:alpha val="30000"/>
              </a:srgbClr>
            </a:solidFill>
            <a:prstDash val="solid"/>
          </a:ln>
        </p:spPr>
      </p:sp>
      <p:sp>
        <p:nvSpPr>
          <p:cNvPr id="73" name="Text 66"/>
          <p:cNvSpPr/>
          <p:nvPr/>
        </p:nvSpPr>
        <p:spPr>
          <a:xfrm>
            <a:off x="21841968" y="10012680"/>
            <a:ext cx="9823704" cy="3657600"/>
          </a:xfrm>
          <a:prstGeom prst="rect">
            <a:avLst/>
          </a:prstGeom>
          <a:noFill/>
        </p:spPr>
        <p:txBody>
          <a:bodyPr wrap="square" rtlCol="0" anchor="t"/>
          <a:lstStyle/>
          <a:p>
            <a:pPr marL="0" indent="0">
              <a:lnSpc>
                <a:spcPct val="120000"/>
              </a:lnSpc>
              <a:spcAft>
                <a:spcPts val="500"/>
              </a:spcAft>
              <a:buNone/>
            </a:pPr>
            <a:r>
              <a:rPr lang="en-US" sz="2000" b="1" dirty="0">
                <a:solidFill>
                  <a:srgbClr val="2C3E50"/>
                </a:solidFill>
                <a:latin typeface="Calibri" panose="020F0502020204030204" pitchFamily="34" charset="0"/>
                <a:ea typeface="Calibri" panose="020F0502020204030204" pitchFamily="34" charset="-122"/>
                <a:cs typeface="Calibri" panose="020F0502020204030204" pitchFamily="34" charset="-120"/>
              </a:rPr>
              <a:t>1. Cognitive-aspirational motivations dominate </a:t>
            </a:r>
            <a:r>
              <a:rPr lang="en-US" sz="2000" dirty="0">
                <a:solidFill>
                  <a:srgbClr val="2C3E50"/>
                </a:solidFill>
                <a:latin typeface="Calibri" panose="020F0502020204030204" pitchFamily="34" charset="0"/>
                <a:ea typeface="Calibri" panose="020F0502020204030204" pitchFamily="34" charset="-122"/>
                <a:cs typeface="Calibri" panose="020F0502020204030204" pitchFamily="34" charset="-120"/>
              </a:rPr>
              <a:t>idol worship among Chinese university students, with talent and character recognition far exceeding emotional dependence or social needs.</a:t>
            </a:r>
            <a:endParaRPr lang="en-US" sz="2000" dirty="0"/>
          </a:p>
          <a:p>
            <a:pPr marL="0" indent="0">
              <a:lnSpc>
                <a:spcPct val="120000"/>
              </a:lnSpc>
              <a:spcAft>
                <a:spcPts val="500"/>
              </a:spcAft>
              <a:buNone/>
            </a:pPr>
            <a:r>
              <a:rPr lang="en-US" sz="2000" b="1" dirty="0">
                <a:solidFill>
                  <a:srgbClr val="2C3E50"/>
                </a:solidFill>
                <a:latin typeface="Calibri" panose="020F0502020204030204" pitchFamily="34" charset="0"/>
                <a:ea typeface="Calibri" panose="020F0502020204030204" pitchFamily="34" charset="-122"/>
                <a:cs typeface="Calibri" panose="020F0502020204030204" pitchFamily="34" charset="-120"/>
              </a:rPr>
              <a:t>2. Perceived personal impact is largely positive or neutral, </a:t>
            </a:r>
            <a:r>
              <a:rPr lang="en-US" sz="2000" dirty="0">
                <a:solidFill>
                  <a:srgbClr val="2C3E50"/>
                </a:solidFill>
                <a:latin typeface="Calibri" panose="020F0502020204030204" pitchFamily="34" charset="0"/>
                <a:ea typeface="Calibri" panose="020F0502020204030204" pitchFamily="34" charset="-122"/>
                <a:cs typeface="Calibri" panose="020F0502020204030204" pitchFamily="34" charset="-120"/>
              </a:rPr>
              <a:t>suggesting moderate idol worship can serve as an emotional and aspirational resource.</a:t>
            </a:r>
            <a:endParaRPr lang="en-US" sz="2000" dirty="0"/>
          </a:p>
          <a:p>
            <a:pPr marL="0" indent="0">
              <a:lnSpc>
                <a:spcPct val="120000"/>
              </a:lnSpc>
              <a:spcAft>
                <a:spcPts val="500"/>
              </a:spcAft>
              <a:buNone/>
            </a:pPr>
            <a:r>
              <a:rPr lang="en-US" sz="2000" b="1" dirty="0">
                <a:solidFill>
                  <a:srgbClr val="2C3E50"/>
                </a:solidFill>
                <a:latin typeface="Calibri" panose="020F0502020204030204" pitchFamily="34" charset="0"/>
                <a:ea typeface="Calibri" panose="020F0502020204030204" pitchFamily="34" charset="-122"/>
                <a:cs typeface="Calibri" panose="020F0502020204030204" pitchFamily="34" charset="-120"/>
              </a:rPr>
              <a:t>3. A significant private-public paradox exists: </a:t>
            </a:r>
            <a:r>
              <a:rPr lang="en-US" sz="2000" dirty="0">
                <a:solidFill>
                  <a:srgbClr val="2C3E50"/>
                </a:solidFill>
                <a:latin typeface="Calibri" panose="020F0502020204030204" pitchFamily="34" charset="0"/>
                <a:ea typeface="Calibri" panose="020F0502020204030204" pitchFamily="34" charset="-122"/>
                <a:cs typeface="Calibri" panose="020F0502020204030204" pitchFamily="34" charset="-120"/>
              </a:rPr>
              <a:t>students view personal worship positively yet acknowledge collective fan behavior as damaging to the online environment.</a:t>
            </a:r>
            <a:endParaRPr lang="en-US" sz="2000" dirty="0"/>
          </a:p>
          <a:p>
            <a:pPr marL="0" indent="0">
              <a:lnSpc>
                <a:spcPct val="120000"/>
              </a:lnSpc>
              <a:buNone/>
            </a:pPr>
            <a:r>
              <a:rPr lang="en-US" sz="2000" b="1" dirty="0">
                <a:solidFill>
                  <a:srgbClr val="2C3E50"/>
                </a:solidFill>
                <a:latin typeface="Calibri" panose="020F0502020204030204" pitchFamily="34" charset="0"/>
                <a:ea typeface="Calibri" panose="020F0502020204030204" pitchFamily="34" charset="-122"/>
                <a:cs typeface="Calibri" panose="020F0502020204030204" pitchFamily="34" charset="-120"/>
              </a:rPr>
              <a:t>4. Implications: </a:t>
            </a:r>
            <a:r>
              <a:rPr lang="en-US" sz="2000" dirty="0">
                <a:solidFill>
                  <a:srgbClr val="2C3E50"/>
                </a:solidFill>
                <a:latin typeface="Calibri" panose="020F0502020204030204" pitchFamily="34" charset="0"/>
                <a:ea typeface="Calibri" panose="020F0502020204030204" pitchFamily="34" charset="-122"/>
                <a:cs typeface="Calibri" panose="020F0502020204030204" pitchFamily="34" charset="-120"/>
              </a:rPr>
              <a:t>Educational interventions should focus on cultivating media literacy and critical evaluation, not discouraging idol worship itself.</a:t>
            </a:r>
            <a:endParaRPr lang="en-US" sz="2000" dirty="0">
              <a:solidFill>
                <a:srgbClr val="2C3E50"/>
              </a:solidFill>
              <a:latin typeface="Calibri" panose="020F0502020204030204" pitchFamily="34" charset="0"/>
              <a:ea typeface="Calibri" panose="020F0502020204030204" pitchFamily="34" charset="-122"/>
              <a:cs typeface="Calibri" panose="020F0502020204030204" pitchFamily="34" charset="-120"/>
            </a:endParaRPr>
          </a:p>
        </p:txBody>
      </p:sp>
      <p:sp>
        <p:nvSpPr>
          <p:cNvPr id="74" name="Shape 67"/>
          <p:cNvSpPr/>
          <p:nvPr/>
        </p:nvSpPr>
        <p:spPr>
          <a:xfrm>
            <a:off x="21659088" y="14081760"/>
            <a:ext cx="10189464" cy="1463040"/>
          </a:xfrm>
          <a:prstGeom prst="roundRect">
            <a:avLst>
              <a:gd name="adj" fmla="val 6250"/>
            </a:avLst>
          </a:prstGeom>
          <a:solidFill>
            <a:srgbClr val="FFFFFF">
              <a:alpha val="75000"/>
            </a:srgbClr>
          </a:solidFill>
          <a:ln w="3810">
            <a:solidFill>
              <a:srgbClr val="2980B9">
                <a:alpha val="20000"/>
              </a:srgbClr>
            </a:solidFill>
            <a:prstDash val="solid"/>
          </a:ln>
          <a:effectLst>
            <a:outerShdw blurRad="50800" dist="12700" dir="8100000" algn="bl" rotWithShape="0">
              <a:srgbClr val="000000">
                <a:alpha val="8000"/>
              </a:srgbClr>
            </a:outerShdw>
          </a:effectLst>
        </p:spPr>
      </p:sp>
      <p:sp>
        <p:nvSpPr>
          <p:cNvPr id="75" name="Shape 68"/>
          <p:cNvSpPr/>
          <p:nvPr/>
        </p:nvSpPr>
        <p:spPr>
          <a:xfrm>
            <a:off x="21796248" y="14191488"/>
            <a:ext cx="292608" cy="292608"/>
          </a:xfrm>
          <a:prstGeom prst="ellipse">
            <a:avLst/>
          </a:prstGeom>
          <a:solidFill>
            <a:srgbClr val="2980B9"/>
          </a:solidFill>
        </p:spPr>
      </p:sp>
      <p:sp>
        <p:nvSpPr>
          <p:cNvPr id="76" name="Text 69"/>
          <p:cNvSpPr/>
          <p:nvPr/>
        </p:nvSpPr>
        <p:spPr>
          <a:xfrm>
            <a:off x="21796248" y="14191488"/>
            <a:ext cx="292608" cy="292608"/>
          </a:xfrm>
          <a:prstGeom prst="rect">
            <a:avLst/>
          </a:prstGeom>
          <a:noFill/>
        </p:spPr>
        <p:txBody>
          <a:bodyPr wrap="square" lIns="0" tIns="0" rIns="0" bIns="0" rtlCol="0" anchor="ctr"/>
          <a:lstStyle/>
          <a:p>
            <a:pPr marL="0" indent="0" algn="ctr">
              <a:buNone/>
            </a:pPr>
            <a:r>
              <a:rPr lang="en-US" sz="1100" b="1" dirty="0">
                <a:solidFill>
                  <a:srgbClr val="FFFFFF"/>
                </a:solidFill>
                <a:latin typeface="Calibri" panose="020F0502020204030204" pitchFamily="34" charset="0"/>
                <a:ea typeface="Calibri" panose="020F0502020204030204" pitchFamily="34" charset="-122"/>
                <a:cs typeface="Calibri" panose="020F0502020204030204" pitchFamily="34" charset="-120"/>
              </a:rPr>
              <a:t>!</a:t>
            </a:r>
            <a:endParaRPr lang="en-US" sz="1100" dirty="0"/>
          </a:p>
        </p:txBody>
      </p:sp>
      <p:sp>
        <p:nvSpPr>
          <p:cNvPr id="77" name="Text 70"/>
          <p:cNvSpPr/>
          <p:nvPr/>
        </p:nvSpPr>
        <p:spPr>
          <a:xfrm>
            <a:off x="22162008" y="14173200"/>
            <a:ext cx="9549384" cy="329184"/>
          </a:xfrm>
          <a:prstGeom prst="rect">
            <a:avLst/>
          </a:prstGeom>
          <a:noFill/>
        </p:spPr>
        <p:txBody>
          <a:bodyPr wrap="square" lIns="0" tIns="0" rIns="0" bIns="0" rtlCol="0" anchor="ctr"/>
          <a:lstStyle/>
          <a:p>
            <a:pPr marL="0" indent="0">
              <a:buNone/>
            </a:pPr>
            <a:r>
              <a:rPr lang="en-US" sz="1450" b="1" dirty="0">
                <a:solidFill>
                  <a:srgbClr val="1A5276"/>
                </a:solidFill>
                <a:latin typeface="Georgia" panose="02040502050405020303" pitchFamily="34" charset="0"/>
                <a:ea typeface="Georgia" panose="02040502050405020303" pitchFamily="34" charset="-122"/>
                <a:cs typeface="Georgia" panose="02040502050405020303" pitchFamily="34" charset="-120"/>
              </a:rPr>
              <a:t>Limitations</a:t>
            </a:r>
            <a:endParaRPr lang="en-US" sz="1450" dirty="0"/>
          </a:p>
        </p:txBody>
      </p:sp>
      <p:sp>
        <p:nvSpPr>
          <p:cNvPr id="78" name="Shape 71"/>
          <p:cNvSpPr/>
          <p:nvPr/>
        </p:nvSpPr>
        <p:spPr>
          <a:xfrm>
            <a:off x="21796248" y="14538960"/>
            <a:ext cx="9915144" cy="0"/>
          </a:xfrm>
          <a:prstGeom prst="line">
            <a:avLst/>
          </a:prstGeom>
          <a:noFill/>
          <a:ln w="10160">
            <a:solidFill>
              <a:srgbClr val="2980B9">
                <a:alpha val="30000"/>
              </a:srgbClr>
            </a:solidFill>
            <a:prstDash val="solid"/>
          </a:ln>
        </p:spPr>
      </p:sp>
      <p:sp>
        <p:nvSpPr>
          <p:cNvPr id="79" name="Text 72"/>
          <p:cNvSpPr/>
          <p:nvPr/>
        </p:nvSpPr>
        <p:spPr>
          <a:xfrm>
            <a:off x="21841968" y="14584680"/>
            <a:ext cx="9823704" cy="822960"/>
          </a:xfrm>
          <a:prstGeom prst="rect">
            <a:avLst/>
          </a:prstGeom>
          <a:noFill/>
        </p:spPr>
        <p:txBody>
          <a:bodyPr wrap="square" rtlCol="0" anchor="t"/>
          <a:lstStyle/>
          <a:p>
            <a:pPr marL="0" indent="0">
              <a:lnSpc>
                <a:spcPct val="115000"/>
              </a:lnSpc>
              <a:buNone/>
            </a:pPr>
            <a:r>
              <a:rPr lang="en-US" sz="1400" dirty="0">
                <a:solidFill>
                  <a:srgbClr val="2C3E50"/>
                </a:solidFill>
                <a:latin typeface="Calibri" panose="020F0502020204030204" pitchFamily="34" charset="0"/>
                <a:ea typeface="Calibri" panose="020F0502020204030204" pitchFamily="34" charset="-122"/>
                <a:cs typeface="Calibri" panose="020F0502020204030204" pitchFamily="34" charset="-120"/>
              </a:rPr>
              <a:t>Sample size (N=193), self-report measures susceptible to social desirability bias, cross-sectional design precluding causal inference, and descriptive statistics without inferential testing. Future research should employ longitudinal designs, validated scales, and larger samples.</a:t>
            </a:r>
            <a:endParaRPr lang="en-US" sz="1400" dirty="0">
              <a:solidFill>
                <a:srgbClr val="2C3E50"/>
              </a:solidFill>
              <a:latin typeface="Calibri" panose="020F0502020204030204" pitchFamily="34" charset="0"/>
              <a:ea typeface="Calibri" panose="020F0502020204030204" pitchFamily="34" charset="-122"/>
              <a:cs typeface="Calibri" panose="020F0502020204030204" pitchFamily="34" charset="-120"/>
            </a:endParaRPr>
          </a:p>
        </p:txBody>
      </p:sp>
      <p:sp>
        <p:nvSpPr>
          <p:cNvPr id="80" name="Shape 73"/>
          <p:cNvSpPr/>
          <p:nvPr/>
        </p:nvSpPr>
        <p:spPr>
          <a:xfrm>
            <a:off x="21659088" y="15773400"/>
            <a:ext cx="10189464" cy="5276088"/>
          </a:xfrm>
          <a:prstGeom prst="roundRect">
            <a:avLst>
              <a:gd name="adj" fmla="val 1733"/>
            </a:avLst>
          </a:prstGeom>
          <a:solidFill>
            <a:srgbClr val="FFFFFF">
              <a:alpha val="75000"/>
            </a:srgbClr>
          </a:solidFill>
          <a:ln w="3810">
            <a:solidFill>
              <a:srgbClr val="2980B9">
                <a:alpha val="20000"/>
              </a:srgbClr>
            </a:solidFill>
            <a:prstDash val="solid"/>
          </a:ln>
          <a:effectLst>
            <a:outerShdw blurRad="50800" dist="12700" dir="8100000" algn="bl" rotWithShape="0">
              <a:srgbClr val="000000">
                <a:alpha val="8000"/>
              </a:srgbClr>
            </a:outerShdw>
          </a:effectLst>
        </p:spPr>
      </p:sp>
      <p:sp>
        <p:nvSpPr>
          <p:cNvPr id="81" name="Shape 74"/>
          <p:cNvSpPr/>
          <p:nvPr/>
        </p:nvSpPr>
        <p:spPr>
          <a:xfrm>
            <a:off x="21796248" y="15883128"/>
            <a:ext cx="292608" cy="292608"/>
          </a:xfrm>
          <a:prstGeom prst="ellipse">
            <a:avLst/>
          </a:prstGeom>
          <a:solidFill>
            <a:srgbClr val="2980B9"/>
          </a:solidFill>
        </p:spPr>
      </p:sp>
      <p:sp>
        <p:nvSpPr>
          <p:cNvPr id="82" name="Text 75"/>
          <p:cNvSpPr/>
          <p:nvPr/>
        </p:nvSpPr>
        <p:spPr>
          <a:xfrm>
            <a:off x="21796248" y="15883128"/>
            <a:ext cx="292608" cy="292608"/>
          </a:xfrm>
          <a:prstGeom prst="rect">
            <a:avLst/>
          </a:prstGeom>
          <a:noFill/>
        </p:spPr>
        <p:txBody>
          <a:bodyPr wrap="square" lIns="0" tIns="0" rIns="0" bIns="0" rtlCol="0" anchor="ctr"/>
          <a:lstStyle/>
          <a:p>
            <a:pPr marL="0" indent="0" algn="ctr">
              <a:buNone/>
            </a:pPr>
            <a:r>
              <a:rPr lang="en-US" sz="1100" b="1" dirty="0">
                <a:solidFill>
                  <a:srgbClr val="FFFFFF"/>
                </a:solidFill>
                <a:latin typeface="Calibri" panose="020F0502020204030204" pitchFamily="34" charset="0"/>
                <a:ea typeface="Calibri" panose="020F0502020204030204" pitchFamily="34" charset="-122"/>
                <a:cs typeface="Calibri" panose="020F0502020204030204" pitchFamily="34" charset="-120"/>
              </a:rPr>
              <a:t>R</a:t>
            </a:r>
            <a:endParaRPr lang="en-US" sz="1100" dirty="0"/>
          </a:p>
        </p:txBody>
      </p:sp>
      <p:sp>
        <p:nvSpPr>
          <p:cNvPr id="83" name="Text 76"/>
          <p:cNvSpPr/>
          <p:nvPr/>
        </p:nvSpPr>
        <p:spPr>
          <a:xfrm>
            <a:off x="22162008" y="15864840"/>
            <a:ext cx="9549384" cy="329184"/>
          </a:xfrm>
          <a:prstGeom prst="rect">
            <a:avLst/>
          </a:prstGeom>
          <a:noFill/>
        </p:spPr>
        <p:txBody>
          <a:bodyPr wrap="square" lIns="0" tIns="0" rIns="0" bIns="0" rtlCol="0" anchor="ctr"/>
          <a:lstStyle/>
          <a:p>
            <a:pPr marL="0" indent="0">
              <a:buNone/>
            </a:pPr>
            <a:r>
              <a:rPr lang="en-US" sz="1450" b="1" dirty="0">
                <a:solidFill>
                  <a:srgbClr val="1A5276"/>
                </a:solidFill>
                <a:latin typeface="Georgia" panose="02040502050405020303" pitchFamily="34" charset="0"/>
                <a:ea typeface="Georgia" panose="02040502050405020303" pitchFamily="34" charset="-122"/>
                <a:cs typeface="Georgia" panose="02040502050405020303" pitchFamily="34" charset="-120"/>
              </a:rPr>
              <a:t>References</a:t>
            </a:r>
            <a:endParaRPr lang="en-US" sz="1450" dirty="0"/>
          </a:p>
        </p:txBody>
      </p:sp>
      <p:sp>
        <p:nvSpPr>
          <p:cNvPr id="84" name="Shape 77"/>
          <p:cNvSpPr/>
          <p:nvPr/>
        </p:nvSpPr>
        <p:spPr>
          <a:xfrm>
            <a:off x="21796248" y="16230600"/>
            <a:ext cx="9915144" cy="0"/>
          </a:xfrm>
          <a:prstGeom prst="line">
            <a:avLst/>
          </a:prstGeom>
          <a:noFill/>
          <a:ln w="10160">
            <a:solidFill>
              <a:srgbClr val="2980B9">
                <a:alpha val="30000"/>
              </a:srgbClr>
            </a:solidFill>
            <a:prstDash val="solid"/>
          </a:ln>
        </p:spPr>
      </p:sp>
      <p:sp>
        <p:nvSpPr>
          <p:cNvPr id="85" name="Text 78"/>
          <p:cNvSpPr/>
          <p:nvPr/>
        </p:nvSpPr>
        <p:spPr>
          <a:xfrm>
            <a:off x="21841968" y="16276320"/>
            <a:ext cx="9823704" cy="4636008"/>
          </a:xfrm>
          <a:prstGeom prst="rect">
            <a:avLst/>
          </a:prstGeom>
          <a:noFill/>
        </p:spPr>
        <p:txBody>
          <a:bodyPr wrap="square" rtlCol="0" anchor="t"/>
          <a:lstStyle/>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[1] Brooks, S. K. (2021). FANatics: Systematic literature review. Current Psychology, 40, 864-886.</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[2] Gong, X., et al. (2025). Attachment and celebrity worship trajectory. Personality and Individual Differences, 237, 113169.</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[3] He, Y., &amp; Liu, Q. (2024). Excessive celebrity worship behavior questionnaire. PLOS ONE, 19(5), e0303683.</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[4] Horton, D., &amp; Wohl, R. R. (1956). Mass communication and para-social interaction. Psychiatry, 19(3), 215-229.</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[5] Jia, R., et al. (2023). Social anxiety and celebrity worship. BMC Psychology, 11, 364.</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[6] Maltby, J., et al. (2004). Celebrity worship and mental health. British J. of Psychology, 95(4), 411-428.</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[7] Mao, D., Wang, J., &amp; Chen, J. (2023). Chinese fandom: Organizational characteristics. J. of Chinese Sociology, 10(1), 18.</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[8] McCutcheon, L. E., et al. (2002). Conceptualization of celebrity worship. British J. of Psychology, 93(1), 67-87.</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[9] Morgan, A. K., et al. (2024). Celebrity worship: Friend or foe? Int. J. of Adolescence and Youth, 29(1), 2371396.</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[10] Qu, F., &amp; Zhong, L. (2025). Idol worship: A chain mediation model. Acta Psychologica, 261, 105935.</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[11] Wang, E. N., &amp; Ge, L. (2023). Fan conflicts and state power in China. Asian Studies Review, 47(2), 355-373.</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[12] Wei, D., &amp; Huang, Y.-T. (2024). Celebrity worship among emerging adults in China. Humanities &amp; Social Sciences Comms., 11, 1721.</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[13] Zhang, K., et al. (2026). Celebrity worship and well-being via network analysis. Behavioral Sciences, 16(1), 28.</a:t>
            </a:r>
            <a:endParaRPr lang="en-US" sz="1400" dirty="0"/>
          </a:p>
          <a:p>
            <a:pPr marL="0" indent="0">
              <a:lnSpc>
                <a:spcPct val="115000"/>
              </a:lnSpc>
              <a:spcAft>
                <a:spcPts val="200"/>
              </a:spcAft>
              <a:buNone/>
            </a:pPr>
            <a:r>
              <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rPr>
              <a:t>[14] Zhang, W. (2024). 30 years of China's online fandom. Communication and the Public, 9(4), 421-425.</a:t>
            </a:r>
            <a:endParaRPr lang="en-US" sz="1400" dirty="0">
              <a:solidFill>
                <a:srgbClr val="5A7A9A"/>
              </a:solidFill>
              <a:latin typeface="Calibri" panose="020F0502020204030204" pitchFamily="34" charset="0"/>
              <a:ea typeface="Calibri" panose="020F0502020204030204" pitchFamily="34" charset="-122"/>
              <a:cs typeface="Calibri" panose="020F0502020204030204" pitchFamily="34" charset="-120"/>
            </a:endParaRPr>
          </a:p>
        </p:txBody>
      </p:sp>
      <p:pic>
        <p:nvPicPr>
          <p:cNvPr id="86" name="Image 1" descr="/home/claude/unpacked/ppt/media/image5.png"/>
          <p:cNvPicPr>
            <a:picLocks noChangeAspect="1"/>
          </p:cNvPicPr>
          <p:nvPr/>
        </p:nvPicPr>
        <p:blipFill>
          <a:blip r:embed="rId6">
            <a:alphaModFix amt="25000"/>
          </a:blip>
          <a:stretch>
            <a:fillRect/>
          </a:stretch>
        </p:blipFill>
        <p:spPr>
          <a:xfrm>
            <a:off x="7537704" y="14264640"/>
            <a:ext cx="2926080" cy="252374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7218</Words>
  <Application>WPS 演示</Application>
  <PresentationFormat>On-screen Show (16:9)</PresentationFormat>
  <Paragraphs>117</Paragraphs>
  <Slides>1</Slides>
  <Notes>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vt:i4>
      </vt:variant>
    </vt:vector>
  </HeadingPairs>
  <TitlesOfParts>
    <vt:vector size="15" baseType="lpstr">
      <vt:lpstr>Arial</vt:lpstr>
      <vt:lpstr>宋体</vt:lpstr>
      <vt:lpstr>Wingdings</vt:lpstr>
      <vt:lpstr>Georgia</vt:lpstr>
      <vt:lpstr>Georgia</vt:lpstr>
      <vt:lpstr>Georgia</vt:lpstr>
      <vt:lpstr>Calibri</vt:lpstr>
      <vt:lpstr>Calibri</vt:lpstr>
      <vt:lpstr>Calibri</vt:lpstr>
      <vt:lpstr>Arial</vt:lpstr>
      <vt:lpstr>微软雅黑</vt:lpstr>
      <vt:lpstr>Arial Unicode MS</vt:lpstr>
      <vt:lpstr>等线</vt:lpstr>
      <vt:lpstr>Office Theme</vt:lpstr>
      <vt:lpstr>PowerPoint 演示文稿</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Psychological Motivations for Idol Worship</dc:title>
  <dc:creator>Wen Zhenyang</dc:creator>
  <dc:subject>PptxGenJS Presentation</dc:subject>
  <cp:lastModifiedBy>温振洋</cp:lastModifiedBy>
  <cp:revision>2</cp:revision>
  <dcterms:created xsi:type="dcterms:W3CDTF">2026-05-15T06:39:00Z</dcterms:created>
  <dcterms:modified xsi:type="dcterms:W3CDTF">2026-05-16T01:31:36Z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EB39A7A105FB4F36BB567E27BBB9D530_12</vt:lpwstr>
  </property>
</Properties>
</file>